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70" r:id="rId4"/>
    <p:sldId id="271" r:id="rId5"/>
    <p:sldId id="286" r:id="rId6"/>
    <p:sldId id="272" r:id="rId7"/>
    <p:sldId id="273" r:id="rId8"/>
    <p:sldId id="285" r:id="rId9"/>
    <p:sldId id="269" r:id="rId10"/>
    <p:sldId id="274" r:id="rId11"/>
    <p:sldId id="275" r:id="rId12"/>
    <p:sldId id="284" r:id="rId13"/>
    <p:sldId id="280" r:id="rId14"/>
    <p:sldId id="281" r:id="rId15"/>
    <p:sldId id="283" r:id="rId16"/>
    <p:sldId id="279" r:id="rId17"/>
    <p:sldId id="289" r:id="rId18"/>
    <p:sldId id="291" r:id="rId19"/>
    <p:sldId id="292" r:id="rId20"/>
    <p:sldId id="262" r:id="rId21"/>
    <p:sldId id="259" r:id="rId22"/>
    <p:sldId id="293" r:id="rId23"/>
    <p:sldId id="294" r:id="rId24"/>
    <p:sldId id="26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4" autoAdjust="0"/>
    <p:restoredTop sz="94660"/>
  </p:normalViewPr>
  <p:slideViewPr>
    <p:cSldViewPr>
      <p:cViewPr>
        <p:scale>
          <a:sx n="80" d="100"/>
          <a:sy n="80" d="100"/>
        </p:scale>
        <p:origin x="-830" y="19"/>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jewishmemorialgardens.org/"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descr="http://www.jewishmemorialgardens.org/wp-content/uploads/2012/07/logo-revised-tree-green.jpg">
            <a:hlinkClick r:id="rId2"/>
          </p:cNvPr>
          <p:cNvPicPr/>
          <p:nvPr userDrawn="1"/>
        </p:nvPicPr>
        <p:blipFill rotWithShape="1">
          <a:blip r:embed="rId3" cstate="print">
            <a:extLst>
              <a:ext uri="{28A0092B-C50C-407E-A947-70E740481C1C}">
                <a14:useLocalDpi xmlns:a14="http://schemas.microsoft.com/office/drawing/2010/main" val="0"/>
              </a:ext>
            </a:extLst>
          </a:blip>
          <a:srcRect t="25561" b="23767"/>
          <a:stretch/>
        </p:blipFill>
        <p:spPr bwMode="auto">
          <a:xfrm>
            <a:off x="1025406" y="116632"/>
            <a:ext cx="7219002" cy="1152128"/>
          </a:xfrm>
          <a:prstGeom prst="rect">
            <a:avLst/>
          </a:prstGeom>
          <a:noFill/>
          <a:ln>
            <a:noFill/>
          </a:ln>
          <a:extLst>
            <a:ext uri="{53640926-AAD7-44D8-BBD7-CCE9431645EC}">
              <a14:shadowObscured xmlns:a14="http://schemas.microsoft.com/office/drawing/2010/main"/>
            </a:ext>
          </a:extLst>
        </p:spPr>
      </p:pic>
      <p:sp>
        <p:nvSpPr>
          <p:cNvPr id="8" name="Rectangle 7"/>
          <p:cNvSpPr/>
          <p:nvPr userDrawn="1"/>
        </p:nvSpPr>
        <p:spPr>
          <a:xfrm>
            <a:off x="583181" y="6340678"/>
            <a:ext cx="1756571" cy="369332"/>
          </a:xfrm>
          <a:prstGeom prst="rect">
            <a:avLst/>
          </a:prstGeom>
        </p:spPr>
        <p:txBody>
          <a:bodyPr wrap="none">
            <a:spAutoFit/>
          </a:bodyPr>
          <a:lstStyle/>
          <a:p>
            <a:r>
              <a:rPr lang="en-CA" sz="1800" kern="1200" dirty="0" smtClean="0">
                <a:solidFill>
                  <a:schemeClr val="tx1"/>
                </a:solidFill>
                <a:effectLst/>
                <a:latin typeface="+mn-lt"/>
                <a:ea typeface="+mn-ea"/>
                <a:cs typeface="+mn-cs"/>
              </a:rPr>
              <a:t>11 October 2012</a:t>
            </a:r>
            <a:endParaRPr lang="en-CA" sz="1800" kern="1200" dirty="0">
              <a:solidFill>
                <a:schemeClr val="tx1"/>
              </a:solidFill>
              <a:effectLst/>
              <a:latin typeface="+mn-lt"/>
              <a:ea typeface="+mn-ea"/>
              <a:cs typeface="+mn-cs"/>
            </a:endParaRPr>
          </a:p>
        </p:txBody>
      </p:sp>
      <p:sp>
        <p:nvSpPr>
          <p:cNvPr id="10" name="Rectangle 9"/>
          <p:cNvSpPr/>
          <p:nvPr userDrawn="1"/>
        </p:nvSpPr>
        <p:spPr>
          <a:xfrm>
            <a:off x="4066106" y="6340678"/>
            <a:ext cx="1855123" cy="369332"/>
          </a:xfrm>
          <a:prstGeom prst="rect">
            <a:avLst/>
          </a:prstGeom>
        </p:spPr>
        <p:txBody>
          <a:bodyPr wrap="none">
            <a:spAutoFit/>
          </a:bodyPr>
          <a:lstStyle/>
          <a:p>
            <a:r>
              <a:rPr lang="en-CA" sz="1800" kern="1200" dirty="0" smtClean="0">
                <a:solidFill>
                  <a:schemeClr val="tx1"/>
                </a:solidFill>
                <a:effectLst/>
                <a:latin typeface="+mn-lt"/>
                <a:ea typeface="+mn-ea"/>
                <a:cs typeface="+mn-cs"/>
              </a:rPr>
              <a:t>SJCC Presentation</a:t>
            </a:r>
            <a:endParaRPr lang="en-CA" sz="1800" kern="1200" dirty="0">
              <a:solidFill>
                <a:schemeClr val="tx1"/>
              </a:solidFill>
              <a:effectLst/>
              <a:latin typeface="+mn-lt"/>
              <a:ea typeface="+mn-ea"/>
              <a:cs typeface="+mn-cs"/>
            </a:endParaRPr>
          </a:p>
        </p:txBody>
      </p:sp>
      <p:sp>
        <p:nvSpPr>
          <p:cNvPr id="12" name="Rectangle 11"/>
          <p:cNvSpPr/>
          <p:nvPr userDrawn="1"/>
        </p:nvSpPr>
        <p:spPr>
          <a:xfrm>
            <a:off x="7647583" y="6340678"/>
            <a:ext cx="956865" cy="369332"/>
          </a:xfrm>
          <a:prstGeom prst="rect">
            <a:avLst/>
          </a:prstGeom>
        </p:spPr>
        <p:txBody>
          <a:bodyPr wrap="none">
            <a:spAutoFit/>
          </a:bodyPr>
          <a:lstStyle/>
          <a:p>
            <a:r>
              <a:rPr lang="en-CA" sz="1800" kern="1200" dirty="0" smtClean="0">
                <a:solidFill>
                  <a:schemeClr val="tx1"/>
                </a:solidFill>
                <a:effectLst/>
                <a:latin typeface="+mn-lt"/>
                <a:ea typeface="+mn-ea"/>
                <a:cs typeface="+mn-cs"/>
              </a:rPr>
              <a:t>Page</a:t>
            </a:r>
            <a:r>
              <a:rPr lang="en-CA" sz="1800" kern="1200" baseline="0" dirty="0" smtClean="0">
                <a:solidFill>
                  <a:schemeClr val="tx1"/>
                </a:solidFill>
                <a:effectLst/>
                <a:latin typeface="+mn-lt"/>
                <a:ea typeface="+mn-ea"/>
                <a:cs typeface="+mn-cs"/>
              </a:rPr>
              <a:t> </a:t>
            </a:r>
            <a:fld id="{774F1678-F5D7-4694-9D7E-34B1B5E482B2}" type="slidenum">
              <a:rPr lang="en-CA" sz="1800" kern="1200" baseline="0" smtClean="0">
                <a:solidFill>
                  <a:schemeClr val="tx1"/>
                </a:solidFill>
                <a:effectLst/>
                <a:latin typeface="+mn-lt"/>
                <a:ea typeface="+mn-ea"/>
                <a:cs typeface="+mn-cs"/>
              </a:rPr>
              <a:pPr/>
              <a:t>‹#›</a:t>
            </a:fld>
            <a:endParaRPr lang="en-CA" sz="18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504293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1E4AD54-3DE7-4852-BC08-418228C7039A}" type="datetimeFigureOut">
              <a:rPr lang="en-CA" smtClean="0"/>
              <a:pPr/>
              <a:t>12/10/2012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057C5B2-D5C7-4220-BECE-6255F1FDDA8A}" type="slidenum">
              <a:rPr lang="en-CA" smtClean="0"/>
              <a:pPr/>
              <a:t>‹#›</a:t>
            </a:fld>
            <a:endParaRPr lang="en-CA"/>
          </a:p>
        </p:txBody>
      </p:sp>
    </p:spTree>
    <p:extLst>
      <p:ext uri="{BB962C8B-B14F-4D97-AF65-F5344CB8AC3E}">
        <p14:creationId xmlns:p14="http://schemas.microsoft.com/office/powerpoint/2010/main" val="3299849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1E4AD54-3DE7-4852-BC08-418228C7039A}" type="datetimeFigureOut">
              <a:rPr lang="en-CA" smtClean="0"/>
              <a:pPr/>
              <a:t>12/10/2012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057C5B2-D5C7-4220-BECE-6255F1FDDA8A}" type="slidenum">
              <a:rPr lang="en-CA" smtClean="0"/>
              <a:pPr/>
              <a:t>‹#›</a:t>
            </a:fld>
            <a:endParaRPr lang="en-CA"/>
          </a:p>
        </p:txBody>
      </p:sp>
    </p:spTree>
    <p:extLst>
      <p:ext uri="{BB962C8B-B14F-4D97-AF65-F5344CB8AC3E}">
        <p14:creationId xmlns:p14="http://schemas.microsoft.com/office/powerpoint/2010/main" val="4023669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1E4AD54-3DE7-4852-BC08-418228C7039A}" type="datetimeFigureOut">
              <a:rPr lang="en-CA" smtClean="0"/>
              <a:pPr/>
              <a:t>12/10/2012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057C5B2-D5C7-4220-BECE-6255F1FDDA8A}" type="slidenum">
              <a:rPr lang="en-CA" smtClean="0"/>
              <a:pPr/>
              <a:t>‹#›</a:t>
            </a:fld>
            <a:endParaRPr lang="en-CA"/>
          </a:p>
        </p:txBody>
      </p:sp>
    </p:spTree>
    <p:extLst>
      <p:ext uri="{BB962C8B-B14F-4D97-AF65-F5344CB8AC3E}">
        <p14:creationId xmlns:p14="http://schemas.microsoft.com/office/powerpoint/2010/main" val="1380473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E4AD54-3DE7-4852-BC08-418228C7039A}" type="datetimeFigureOut">
              <a:rPr lang="en-CA" smtClean="0"/>
              <a:pPr/>
              <a:t>12/10/2012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057C5B2-D5C7-4220-BECE-6255F1FDDA8A}" type="slidenum">
              <a:rPr lang="en-CA" smtClean="0"/>
              <a:pPr/>
              <a:t>‹#›</a:t>
            </a:fld>
            <a:endParaRPr lang="en-CA"/>
          </a:p>
        </p:txBody>
      </p:sp>
    </p:spTree>
    <p:extLst>
      <p:ext uri="{BB962C8B-B14F-4D97-AF65-F5344CB8AC3E}">
        <p14:creationId xmlns:p14="http://schemas.microsoft.com/office/powerpoint/2010/main" val="3013582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1E4AD54-3DE7-4852-BC08-418228C7039A}" type="datetimeFigureOut">
              <a:rPr lang="en-CA" smtClean="0"/>
              <a:pPr/>
              <a:t>12/10/2012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057C5B2-D5C7-4220-BECE-6255F1FDDA8A}" type="slidenum">
              <a:rPr lang="en-CA" smtClean="0"/>
              <a:pPr/>
              <a:t>‹#›</a:t>
            </a:fld>
            <a:endParaRPr lang="en-CA"/>
          </a:p>
        </p:txBody>
      </p:sp>
    </p:spTree>
    <p:extLst>
      <p:ext uri="{BB962C8B-B14F-4D97-AF65-F5344CB8AC3E}">
        <p14:creationId xmlns:p14="http://schemas.microsoft.com/office/powerpoint/2010/main" val="933176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1E4AD54-3DE7-4852-BC08-418228C7039A}" type="datetimeFigureOut">
              <a:rPr lang="en-CA" smtClean="0"/>
              <a:pPr/>
              <a:t>12/10/2012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057C5B2-D5C7-4220-BECE-6255F1FDDA8A}" type="slidenum">
              <a:rPr lang="en-CA" smtClean="0"/>
              <a:pPr/>
              <a:t>‹#›</a:t>
            </a:fld>
            <a:endParaRPr lang="en-CA"/>
          </a:p>
        </p:txBody>
      </p:sp>
    </p:spTree>
    <p:extLst>
      <p:ext uri="{BB962C8B-B14F-4D97-AF65-F5344CB8AC3E}">
        <p14:creationId xmlns:p14="http://schemas.microsoft.com/office/powerpoint/2010/main" val="4167184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1E4AD54-3DE7-4852-BC08-418228C7039A}" type="datetimeFigureOut">
              <a:rPr lang="en-CA" smtClean="0"/>
              <a:pPr/>
              <a:t>12/10/2012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057C5B2-D5C7-4220-BECE-6255F1FDDA8A}" type="slidenum">
              <a:rPr lang="en-CA" smtClean="0"/>
              <a:pPr/>
              <a:t>‹#›</a:t>
            </a:fld>
            <a:endParaRPr lang="en-CA"/>
          </a:p>
        </p:txBody>
      </p:sp>
    </p:spTree>
    <p:extLst>
      <p:ext uri="{BB962C8B-B14F-4D97-AF65-F5344CB8AC3E}">
        <p14:creationId xmlns:p14="http://schemas.microsoft.com/office/powerpoint/2010/main" val="1716357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4AD54-3DE7-4852-BC08-418228C7039A}" type="datetimeFigureOut">
              <a:rPr lang="en-CA" smtClean="0"/>
              <a:pPr/>
              <a:t>12/10/2012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3057C5B2-D5C7-4220-BECE-6255F1FDDA8A}" type="slidenum">
              <a:rPr lang="en-CA" smtClean="0"/>
              <a:pPr/>
              <a:t>‹#›</a:t>
            </a:fld>
            <a:endParaRPr lang="en-CA"/>
          </a:p>
        </p:txBody>
      </p:sp>
    </p:spTree>
    <p:extLst>
      <p:ext uri="{BB962C8B-B14F-4D97-AF65-F5344CB8AC3E}">
        <p14:creationId xmlns:p14="http://schemas.microsoft.com/office/powerpoint/2010/main" val="2262445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4AD54-3DE7-4852-BC08-418228C7039A}" type="datetimeFigureOut">
              <a:rPr lang="en-CA" smtClean="0"/>
              <a:pPr/>
              <a:t>12/10/2012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057C5B2-D5C7-4220-BECE-6255F1FDDA8A}" type="slidenum">
              <a:rPr lang="en-CA" smtClean="0"/>
              <a:pPr/>
              <a:t>‹#›</a:t>
            </a:fld>
            <a:endParaRPr lang="en-CA"/>
          </a:p>
        </p:txBody>
      </p:sp>
    </p:spTree>
    <p:extLst>
      <p:ext uri="{BB962C8B-B14F-4D97-AF65-F5344CB8AC3E}">
        <p14:creationId xmlns:p14="http://schemas.microsoft.com/office/powerpoint/2010/main" val="4294575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4AD54-3DE7-4852-BC08-418228C7039A}" type="datetimeFigureOut">
              <a:rPr lang="en-CA" smtClean="0"/>
              <a:pPr/>
              <a:t>12/10/2012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057C5B2-D5C7-4220-BECE-6255F1FDDA8A}" type="slidenum">
              <a:rPr lang="en-CA" smtClean="0"/>
              <a:pPr/>
              <a:t>‹#›</a:t>
            </a:fld>
            <a:endParaRPr lang="en-CA"/>
          </a:p>
        </p:txBody>
      </p:sp>
    </p:spTree>
    <p:extLst>
      <p:ext uri="{BB962C8B-B14F-4D97-AF65-F5344CB8AC3E}">
        <p14:creationId xmlns:p14="http://schemas.microsoft.com/office/powerpoint/2010/main" val="2871611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4AD54-3DE7-4852-BC08-418228C7039A}" type="datetimeFigureOut">
              <a:rPr lang="en-CA" smtClean="0"/>
              <a:pPr/>
              <a:t>12/10/2012</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57C5B2-D5C7-4220-BECE-6255F1FDDA8A}" type="slidenum">
              <a:rPr lang="en-CA" smtClean="0"/>
              <a:pPr/>
              <a:t>‹#›</a:t>
            </a:fld>
            <a:endParaRPr lang="en-CA"/>
          </a:p>
        </p:txBody>
      </p:sp>
    </p:spTree>
    <p:extLst>
      <p:ext uri="{BB962C8B-B14F-4D97-AF65-F5344CB8AC3E}">
        <p14:creationId xmlns:p14="http://schemas.microsoft.com/office/powerpoint/2010/main" val="16363047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hyperlink" Target="http://www.jewishmemorialgardens.org/"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jewishmemorialgardens.org/wp-content/uploads/2012/07/main-pic.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1772816"/>
            <a:ext cx="6049466" cy="3941410"/>
          </a:xfrm>
          <a:prstGeom prst="rect">
            <a:avLst/>
          </a:prstGeom>
          <a:noFill/>
          <a:ln>
            <a:noFill/>
          </a:ln>
        </p:spPr>
      </p:pic>
    </p:spTree>
    <p:extLst>
      <p:ext uri="{BB962C8B-B14F-4D97-AF65-F5344CB8AC3E}">
        <p14:creationId xmlns:p14="http://schemas.microsoft.com/office/powerpoint/2010/main" val="13452049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7584" y="1844824"/>
            <a:ext cx="7704856" cy="4278094"/>
          </a:xfrm>
          <a:prstGeom prst="rect">
            <a:avLst/>
          </a:prstGeom>
          <a:noFill/>
        </p:spPr>
        <p:txBody>
          <a:bodyPr wrap="square" rtlCol="0">
            <a:spAutoFit/>
          </a:bodyPr>
          <a:lstStyle/>
          <a:p>
            <a:r>
              <a:rPr lang="en-CA" sz="2800" dirty="0" smtClean="0">
                <a:latin typeface="Arial" pitchFamily="34" charset="0"/>
                <a:cs typeface="Arial" pitchFamily="34" charset="0"/>
              </a:rPr>
              <a:t>On July 1, 2008, the six synagogues with the two cemetery locations</a:t>
            </a:r>
            <a:r>
              <a:rPr lang="en-CA" sz="2800" dirty="0">
                <a:latin typeface="Arial" pitchFamily="34" charset="0"/>
                <a:cs typeface="Arial" pitchFamily="34" charset="0"/>
              </a:rPr>
              <a:t>, </a:t>
            </a:r>
            <a:r>
              <a:rPr lang="en-CA" sz="2800" dirty="0" smtClean="0">
                <a:latin typeface="Arial" pitchFamily="34" charset="0"/>
                <a:cs typeface="Arial" pitchFamily="34" charset="0"/>
              </a:rPr>
              <a:t>transferred the </a:t>
            </a:r>
            <a:r>
              <a:rPr lang="en-CA" sz="2800" dirty="0">
                <a:latin typeface="Arial" pitchFamily="34" charset="0"/>
                <a:cs typeface="Arial" pitchFamily="34" charset="0"/>
              </a:rPr>
              <a:t>ownership of the </a:t>
            </a:r>
            <a:r>
              <a:rPr lang="en-CA" sz="2800" dirty="0" smtClean="0">
                <a:latin typeface="Arial" pitchFamily="34" charset="0"/>
                <a:cs typeface="Arial" pitchFamily="34" charset="0"/>
              </a:rPr>
              <a:t>two cemetery properties to the Jewish </a:t>
            </a:r>
            <a:r>
              <a:rPr lang="en-CA" sz="2800" dirty="0">
                <a:latin typeface="Arial" pitchFamily="34" charset="0"/>
                <a:cs typeface="Arial" pitchFamily="34" charset="0"/>
              </a:rPr>
              <a:t>Memorial </a:t>
            </a:r>
            <a:r>
              <a:rPr lang="en-CA" sz="2800" dirty="0" smtClean="0">
                <a:latin typeface="Arial" pitchFamily="34" charset="0"/>
                <a:cs typeface="Arial" pitchFamily="34" charset="0"/>
              </a:rPr>
              <a:t>Gardens.</a:t>
            </a:r>
          </a:p>
          <a:p>
            <a:pPr>
              <a:spcBef>
                <a:spcPts val="1200"/>
              </a:spcBef>
            </a:pPr>
            <a:r>
              <a:rPr lang="en-CA" sz="2800" dirty="0" smtClean="0">
                <a:latin typeface="Arial" pitchFamily="34" charset="0"/>
                <a:cs typeface="Arial" pitchFamily="34" charset="0"/>
              </a:rPr>
              <a:t>JMG now handles all aspects of the maintenance, finance, and day to day operation.</a:t>
            </a:r>
          </a:p>
          <a:p>
            <a:pPr>
              <a:spcBef>
                <a:spcPts val="1200"/>
              </a:spcBef>
            </a:pPr>
            <a:r>
              <a:rPr lang="en-CA" sz="2800" dirty="0" smtClean="0">
                <a:latin typeface="Arial" pitchFamily="34" charset="0"/>
                <a:cs typeface="Arial" pitchFamily="34" charset="0"/>
              </a:rPr>
              <a:t>The synagogues retain halakhic control over what were previously their sections.</a:t>
            </a:r>
            <a:endParaRPr lang="en-CA" dirty="0"/>
          </a:p>
        </p:txBody>
      </p:sp>
    </p:spTree>
    <p:extLst>
      <p:ext uri="{BB962C8B-B14F-4D97-AF65-F5344CB8AC3E}">
        <p14:creationId xmlns:p14="http://schemas.microsoft.com/office/powerpoint/2010/main" val="9393138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1556792"/>
            <a:ext cx="8208912" cy="4401205"/>
          </a:xfrm>
          <a:prstGeom prst="rect">
            <a:avLst/>
          </a:prstGeom>
          <a:noFill/>
        </p:spPr>
        <p:txBody>
          <a:bodyPr wrap="square" rtlCol="0">
            <a:spAutoFit/>
          </a:bodyPr>
          <a:lstStyle/>
          <a:p>
            <a:r>
              <a:rPr lang="en-CA" sz="2800" dirty="0" smtClean="0">
                <a:latin typeface="Arial" pitchFamily="34" charset="0"/>
                <a:cs typeface="Arial" pitchFamily="34" charset="0"/>
              </a:rPr>
              <a:t>Under the terms of the Founding Members Agreement, </a:t>
            </a:r>
          </a:p>
          <a:p>
            <a:r>
              <a:rPr lang="en-CA" sz="2800" dirty="0" smtClean="0">
                <a:latin typeface="Arial" pitchFamily="34" charset="0"/>
                <a:cs typeface="Arial" pitchFamily="34" charset="0"/>
              </a:rPr>
              <a:t>Jewish Memorial Gardens is run by a Board of Directors comprised of members of the six founding synagogues</a:t>
            </a:r>
            <a:br>
              <a:rPr lang="en-CA" sz="2800" dirty="0" smtClean="0">
                <a:latin typeface="Arial" pitchFamily="34" charset="0"/>
                <a:cs typeface="Arial" pitchFamily="34" charset="0"/>
              </a:rPr>
            </a:br>
            <a:r>
              <a:rPr lang="en-CA" sz="2800" dirty="0" smtClean="0">
                <a:latin typeface="Arial" pitchFamily="34" charset="0"/>
                <a:cs typeface="Arial" pitchFamily="34" charset="0"/>
              </a:rPr>
              <a:t>	Beth Shalom		Machzikei Hadas</a:t>
            </a:r>
            <a:br>
              <a:rPr lang="en-CA" sz="2800" dirty="0" smtClean="0">
                <a:latin typeface="Arial" pitchFamily="34" charset="0"/>
                <a:cs typeface="Arial" pitchFamily="34" charset="0"/>
              </a:rPr>
            </a:br>
            <a:r>
              <a:rPr lang="en-CA" sz="2800" dirty="0" smtClean="0">
                <a:latin typeface="Arial" pitchFamily="34" charset="0"/>
                <a:cs typeface="Arial" pitchFamily="34" charset="0"/>
              </a:rPr>
              <a:t>	Agudath Israel		Temple Israel </a:t>
            </a:r>
            <a:br>
              <a:rPr lang="en-CA" sz="2800" dirty="0" smtClean="0">
                <a:latin typeface="Arial" pitchFamily="34" charset="0"/>
                <a:cs typeface="Arial" pitchFamily="34" charset="0"/>
              </a:rPr>
            </a:br>
            <a:r>
              <a:rPr lang="en-CA" sz="2800" dirty="0" smtClean="0">
                <a:latin typeface="Arial" pitchFamily="34" charset="0"/>
                <a:cs typeface="Arial" pitchFamily="34" charset="0"/>
              </a:rPr>
              <a:t>	Young Israel		Beit Tikvah</a:t>
            </a:r>
          </a:p>
          <a:p>
            <a:r>
              <a:rPr lang="en-CA" sz="2800" dirty="0" smtClean="0">
                <a:latin typeface="Arial" pitchFamily="34" charset="0"/>
                <a:cs typeface="Arial" pitchFamily="34" charset="0"/>
              </a:rPr>
              <a:t>as well as representation from the</a:t>
            </a:r>
            <a:br>
              <a:rPr lang="en-CA" sz="2800" dirty="0" smtClean="0">
                <a:latin typeface="Arial" pitchFamily="34" charset="0"/>
                <a:cs typeface="Arial" pitchFamily="34" charset="0"/>
              </a:rPr>
            </a:br>
            <a:r>
              <a:rPr lang="en-CA" sz="2800" dirty="0" smtClean="0">
                <a:latin typeface="Arial" pitchFamily="34" charset="0"/>
                <a:cs typeface="Arial" pitchFamily="34" charset="0"/>
              </a:rPr>
              <a:t>Jewish Federation of Ottawa.	</a:t>
            </a:r>
            <a:endParaRPr lang="en-CA" sz="2800" dirty="0">
              <a:latin typeface="Arial" pitchFamily="34" charset="0"/>
              <a:cs typeface="Arial" pitchFamily="34" charset="0"/>
            </a:endParaRPr>
          </a:p>
        </p:txBody>
      </p:sp>
    </p:spTree>
    <p:extLst>
      <p:ext uri="{BB962C8B-B14F-4D97-AF65-F5344CB8AC3E}">
        <p14:creationId xmlns:p14="http://schemas.microsoft.com/office/powerpoint/2010/main" val="42115704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71600" y="1412776"/>
            <a:ext cx="7416824" cy="954107"/>
          </a:xfrm>
          <a:prstGeom prst="rect">
            <a:avLst/>
          </a:prstGeom>
        </p:spPr>
        <p:txBody>
          <a:bodyPr wrap="square">
            <a:spAutoFit/>
          </a:bodyPr>
          <a:lstStyle/>
          <a:p>
            <a:pPr>
              <a:spcBef>
                <a:spcPts val="1200"/>
              </a:spcBef>
            </a:pPr>
            <a:r>
              <a:rPr lang="en-CA" sz="2800" dirty="0" smtClean="0">
                <a:latin typeface="Arial" pitchFamily="34" charset="0"/>
                <a:cs typeface="Arial" pitchFamily="34" charset="0"/>
              </a:rPr>
              <a:t>Current members of the JMG Board of Directors</a:t>
            </a:r>
          </a:p>
        </p:txBody>
      </p:sp>
      <p:sp>
        <p:nvSpPr>
          <p:cNvPr id="7" name="Rectangle 6"/>
          <p:cNvSpPr/>
          <p:nvPr/>
        </p:nvSpPr>
        <p:spPr>
          <a:xfrm>
            <a:off x="971600" y="2276872"/>
            <a:ext cx="3456384" cy="3400931"/>
          </a:xfrm>
          <a:prstGeom prst="rect">
            <a:avLst/>
          </a:prstGeom>
        </p:spPr>
        <p:txBody>
          <a:bodyPr wrap="square">
            <a:spAutoFit/>
          </a:bodyPr>
          <a:lstStyle/>
          <a:p>
            <a:pPr marL="457200" indent="-457200">
              <a:buFont typeface="Wingdings" pitchFamily="2" charset="2"/>
              <a:buChar char="Ø"/>
            </a:pPr>
            <a:r>
              <a:rPr lang="en-CA" sz="2000" u="sng" dirty="0">
                <a:latin typeface="Arial" pitchFamily="34" charset="0"/>
                <a:cs typeface="Arial" pitchFamily="34" charset="0"/>
              </a:rPr>
              <a:t>Agudath </a:t>
            </a:r>
            <a:r>
              <a:rPr lang="en-CA" sz="2000" u="sng" dirty="0" smtClean="0">
                <a:latin typeface="Arial" pitchFamily="34" charset="0"/>
                <a:cs typeface="Arial" pitchFamily="34" charset="0"/>
              </a:rPr>
              <a:t>Israel</a:t>
            </a:r>
            <a:br>
              <a:rPr lang="en-CA" sz="2000" u="sng" dirty="0" smtClean="0">
                <a:latin typeface="Arial" pitchFamily="34" charset="0"/>
                <a:cs typeface="Arial" pitchFamily="34" charset="0"/>
              </a:rPr>
            </a:br>
            <a:r>
              <a:rPr lang="en-CA" sz="2000" dirty="0" smtClean="0">
                <a:latin typeface="Arial" pitchFamily="34" charset="0"/>
                <a:cs typeface="Arial" pitchFamily="34" charset="0"/>
              </a:rPr>
              <a:t>Steve </a:t>
            </a:r>
            <a:r>
              <a:rPr lang="en-CA" sz="2000" dirty="0">
                <a:latin typeface="Arial" pitchFamily="34" charset="0"/>
                <a:cs typeface="Arial" pitchFamily="34" charset="0"/>
              </a:rPr>
              <a:t>Levinson</a:t>
            </a:r>
          </a:p>
          <a:p>
            <a:pPr marL="457200" indent="-457200">
              <a:spcBef>
                <a:spcPts val="600"/>
              </a:spcBef>
              <a:buFont typeface="Wingdings" pitchFamily="2" charset="2"/>
              <a:buChar char="Ø"/>
            </a:pPr>
            <a:r>
              <a:rPr lang="en-CA" sz="2000" u="sng" dirty="0" smtClean="0">
                <a:latin typeface="Arial" pitchFamily="34" charset="0"/>
                <a:cs typeface="Arial" pitchFamily="34" charset="0"/>
              </a:rPr>
              <a:t>Beit Tikvah</a:t>
            </a:r>
            <a:br>
              <a:rPr lang="en-CA" sz="2000" u="sng" dirty="0" smtClean="0">
                <a:latin typeface="Arial" pitchFamily="34" charset="0"/>
                <a:cs typeface="Arial" pitchFamily="34" charset="0"/>
              </a:rPr>
            </a:br>
            <a:r>
              <a:rPr lang="en-CA" sz="2000" dirty="0" smtClean="0">
                <a:latin typeface="Arial" pitchFamily="34" charset="0"/>
                <a:cs typeface="Arial" pitchFamily="34" charset="0"/>
              </a:rPr>
              <a:t>Barry Cantor</a:t>
            </a:r>
            <a:endParaRPr lang="en-CA" sz="2000" u="sng" dirty="0" smtClean="0">
              <a:latin typeface="Arial" pitchFamily="34" charset="0"/>
              <a:cs typeface="Arial" pitchFamily="34" charset="0"/>
            </a:endParaRPr>
          </a:p>
          <a:p>
            <a:pPr marL="457200" indent="-457200">
              <a:spcBef>
                <a:spcPts val="600"/>
              </a:spcBef>
              <a:buFont typeface="Wingdings" pitchFamily="2" charset="2"/>
              <a:buChar char="Ø"/>
            </a:pPr>
            <a:r>
              <a:rPr lang="en-CA" sz="2000" u="sng" dirty="0" smtClean="0">
                <a:latin typeface="Arial" pitchFamily="34" charset="0"/>
                <a:cs typeface="Arial" pitchFamily="34" charset="0"/>
              </a:rPr>
              <a:t>Beth Shalom</a:t>
            </a:r>
            <a:r>
              <a:rPr lang="en-CA" sz="2000" dirty="0" smtClean="0">
                <a:latin typeface="Arial" pitchFamily="34" charset="0"/>
                <a:cs typeface="Arial" pitchFamily="34" charset="0"/>
              </a:rPr>
              <a:t/>
            </a:r>
            <a:br>
              <a:rPr lang="en-CA" sz="2000" dirty="0" smtClean="0">
                <a:latin typeface="Arial" pitchFamily="34" charset="0"/>
                <a:cs typeface="Arial" pitchFamily="34" charset="0"/>
              </a:rPr>
            </a:br>
            <a:r>
              <a:rPr lang="en-CA" sz="2000" dirty="0" smtClean="0">
                <a:latin typeface="Arial" pitchFamily="34" charset="0"/>
                <a:cs typeface="Arial" pitchFamily="34" charset="0"/>
              </a:rPr>
              <a:t>Peter Greenberg</a:t>
            </a:r>
            <a:br>
              <a:rPr lang="en-CA" sz="2000" dirty="0" smtClean="0">
                <a:latin typeface="Arial" pitchFamily="34" charset="0"/>
                <a:cs typeface="Arial" pitchFamily="34" charset="0"/>
              </a:rPr>
            </a:br>
            <a:r>
              <a:rPr lang="en-CA" sz="2000" dirty="0" smtClean="0">
                <a:latin typeface="Arial" pitchFamily="34" charset="0"/>
                <a:cs typeface="Arial" pitchFamily="34" charset="0"/>
              </a:rPr>
              <a:t>Harvey Slack</a:t>
            </a:r>
          </a:p>
          <a:p>
            <a:pPr marL="457200" indent="-457200">
              <a:spcBef>
                <a:spcPts val="600"/>
              </a:spcBef>
              <a:buFont typeface="Wingdings" pitchFamily="2" charset="2"/>
              <a:buChar char="Ø"/>
            </a:pPr>
            <a:r>
              <a:rPr lang="en-CA" sz="2000" u="sng" dirty="0" smtClean="0">
                <a:latin typeface="Arial" pitchFamily="34" charset="0"/>
                <a:cs typeface="Arial" pitchFamily="34" charset="0"/>
              </a:rPr>
              <a:t>Machzikei Hadas</a:t>
            </a:r>
            <a:r>
              <a:rPr lang="en-CA" sz="2000" dirty="0" smtClean="0">
                <a:latin typeface="Arial" pitchFamily="34" charset="0"/>
                <a:cs typeface="Arial" pitchFamily="34" charset="0"/>
              </a:rPr>
              <a:t/>
            </a:r>
            <a:br>
              <a:rPr lang="en-CA" sz="2000" dirty="0" smtClean="0">
                <a:latin typeface="Arial" pitchFamily="34" charset="0"/>
                <a:cs typeface="Arial" pitchFamily="34" charset="0"/>
              </a:rPr>
            </a:br>
            <a:r>
              <a:rPr lang="en-CA" sz="2000" dirty="0" smtClean="0">
                <a:latin typeface="Arial" pitchFamily="34" charset="0"/>
                <a:cs typeface="Arial" pitchFamily="34" charset="0"/>
              </a:rPr>
              <a:t>Hymie Reichstein,</a:t>
            </a:r>
            <a:br>
              <a:rPr lang="en-CA" sz="2000" dirty="0" smtClean="0">
                <a:latin typeface="Arial" pitchFamily="34" charset="0"/>
                <a:cs typeface="Arial" pitchFamily="34" charset="0"/>
              </a:rPr>
            </a:br>
            <a:r>
              <a:rPr lang="en-CA" sz="2000" dirty="0" smtClean="0">
                <a:latin typeface="Arial" pitchFamily="34" charset="0"/>
                <a:cs typeface="Arial" pitchFamily="34" charset="0"/>
              </a:rPr>
              <a:t>Vice-Chair</a:t>
            </a:r>
          </a:p>
        </p:txBody>
      </p:sp>
      <p:sp>
        <p:nvSpPr>
          <p:cNvPr id="8" name="Rectangle 7"/>
          <p:cNvSpPr/>
          <p:nvPr/>
        </p:nvSpPr>
        <p:spPr>
          <a:xfrm>
            <a:off x="4788024" y="2276872"/>
            <a:ext cx="4032448" cy="3016210"/>
          </a:xfrm>
          <a:prstGeom prst="rect">
            <a:avLst/>
          </a:prstGeom>
        </p:spPr>
        <p:txBody>
          <a:bodyPr wrap="square">
            <a:spAutoFit/>
          </a:bodyPr>
          <a:lstStyle/>
          <a:p>
            <a:pPr marL="457200" indent="-457200">
              <a:buFont typeface="Wingdings" pitchFamily="2" charset="2"/>
              <a:buChar char="Ø"/>
            </a:pPr>
            <a:r>
              <a:rPr lang="en-CA" sz="2000" u="sng" dirty="0" smtClean="0">
                <a:latin typeface="Arial" pitchFamily="34" charset="0"/>
                <a:cs typeface="Arial" pitchFamily="34" charset="0"/>
              </a:rPr>
              <a:t>Temple Israel</a:t>
            </a:r>
            <a:r>
              <a:rPr lang="en-CA" sz="2000" dirty="0" smtClean="0">
                <a:latin typeface="Arial" pitchFamily="34" charset="0"/>
                <a:cs typeface="Arial" pitchFamily="34" charset="0"/>
              </a:rPr>
              <a:t/>
            </a:r>
            <a:br>
              <a:rPr lang="en-CA" sz="2000" dirty="0" smtClean="0">
                <a:latin typeface="Arial" pitchFamily="34" charset="0"/>
                <a:cs typeface="Arial" pitchFamily="34" charset="0"/>
              </a:rPr>
            </a:br>
            <a:r>
              <a:rPr lang="en-CA" sz="2000" dirty="0" smtClean="0">
                <a:latin typeface="Arial" pitchFamily="34" charset="0"/>
                <a:cs typeface="Arial" pitchFamily="34" charset="0"/>
              </a:rPr>
              <a:t>Gerald Halpern, Secretary</a:t>
            </a:r>
          </a:p>
          <a:p>
            <a:pPr marL="457200" indent="-457200">
              <a:spcBef>
                <a:spcPts val="600"/>
              </a:spcBef>
              <a:buFont typeface="Wingdings" pitchFamily="2" charset="2"/>
              <a:buChar char="Ø"/>
            </a:pPr>
            <a:r>
              <a:rPr lang="en-CA" sz="2000" u="sng" dirty="0" smtClean="0">
                <a:latin typeface="Arial" pitchFamily="34" charset="0"/>
                <a:cs typeface="Arial" pitchFamily="34" charset="0"/>
              </a:rPr>
              <a:t>Young Israel</a:t>
            </a:r>
            <a:r>
              <a:rPr lang="en-CA" sz="2000" dirty="0" smtClean="0">
                <a:latin typeface="Arial" pitchFamily="34" charset="0"/>
                <a:cs typeface="Arial" pitchFamily="34" charset="0"/>
              </a:rPr>
              <a:t/>
            </a:r>
            <a:br>
              <a:rPr lang="en-CA" sz="2000" dirty="0" smtClean="0">
                <a:latin typeface="Arial" pitchFamily="34" charset="0"/>
                <a:cs typeface="Arial" pitchFamily="34" charset="0"/>
              </a:rPr>
            </a:br>
            <a:r>
              <a:rPr lang="en-CA" sz="2000" dirty="0" smtClean="0">
                <a:latin typeface="Arial" pitchFamily="34" charset="0"/>
                <a:cs typeface="Arial" pitchFamily="34" charset="0"/>
              </a:rPr>
              <a:t>Issie Scarowsky</a:t>
            </a:r>
          </a:p>
          <a:p>
            <a:pPr marL="457200" indent="-457200">
              <a:spcBef>
                <a:spcPts val="600"/>
              </a:spcBef>
              <a:buFont typeface="Wingdings" pitchFamily="2" charset="2"/>
              <a:buChar char="Ø"/>
            </a:pPr>
            <a:r>
              <a:rPr lang="en-CA" sz="2000" u="sng" dirty="0">
                <a:latin typeface="Arial" pitchFamily="34" charset="0"/>
                <a:cs typeface="Arial" pitchFamily="34" charset="0"/>
              </a:rPr>
              <a:t>Jewish Federation of </a:t>
            </a:r>
            <a:r>
              <a:rPr lang="en-CA" sz="2000" u="sng" dirty="0" smtClean="0">
                <a:latin typeface="Arial" pitchFamily="34" charset="0"/>
                <a:cs typeface="Arial" pitchFamily="34" charset="0"/>
              </a:rPr>
              <a:t>Ottawa</a:t>
            </a:r>
            <a:r>
              <a:rPr lang="en-CA" sz="2000" u="sng" dirty="0">
                <a:latin typeface="Arial" pitchFamily="34" charset="0"/>
                <a:cs typeface="Arial" pitchFamily="34" charset="0"/>
              </a:rPr>
              <a:t/>
            </a:r>
            <a:br>
              <a:rPr lang="en-CA" sz="2000" u="sng" dirty="0">
                <a:latin typeface="Arial" pitchFamily="34" charset="0"/>
                <a:cs typeface="Arial" pitchFamily="34" charset="0"/>
              </a:rPr>
            </a:br>
            <a:r>
              <a:rPr lang="en-CA" sz="2000" dirty="0" smtClean="0">
                <a:latin typeface="Arial" pitchFamily="34" charset="0"/>
                <a:cs typeface="Arial" pitchFamily="34" charset="0"/>
              </a:rPr>
              <a:t>Leon Bronstein, Vice-Chair</a:t>
            </a:r>
            <a:br>
              <a:rPr lang="en-CA" sz="2000" dirty="0" smtClean="0">
                <a:latin typeface="Arial" pitchFamily="34" charset="0"/>
                <a:cs typeface="Arial" pitchFamily="34" charset="0"/>
              </a:rPr>
            </a:br>
            <a:r>
              <a:rPr lang="en-CA" sz="2000" dirty="0" smtClean="0">
                <a:latin typeface="Arial" pitchFamily="34" charset="0"/>
                <a:cs typeface="Arial" pitchFamily="34" charset="0"/>
              </a:rPr>
              <a:t>John Diener, Treasurer</a:t>
            </a:r>
            <a:br>
              <a:rPr lang="en-CA" sz="2000" dirty="0" smtClean="0">
                <a:latin typeface="Arial" pitchFamily="34" charset="0"/>
                <a:cs typeface="Arial" pitchFamily="34" charset="0"/>
              </a:rPr>
            </a:br>
            <a:r>
              <a:rPr lang="en-CA" sz="2000" dirty="0" smtClean="0">
                <a:latin typeface="Arial" pitchFamily="34" charset="0"/>
                <a:cs typeface="Arial" pitchFamily="34" charset="0"/>
              </a:rPr>
              <a:t>Jonathan Freedman, Chair</a:t>
            </a:r>
            <a:endParaRPr lang="en-CA" sz="2000" dirty="0">
              <a:latin typeface="Arial" pitchFamily="34" charset="0"/>
              <a:cs typeface="Arial" pitchFamily="34" charset="0"/>
            </a:endParaRPr>
          </a:p>
          <a:p>
            <a:pPr marL="457200" indent="-457200">
              <a:buFont typeface="Wingdings" pitchFamily="2" charset="2"/>
              <a:buChar char="Ø"/>
            </a:pPr>
            <a:endParaRPr lang="en-CA" sz="2000" dirty="0" smtClean="0">
              <a:latin typeface="Arial" pitchFamily="34" charset="0"/>
              <a:cs typeface="Arial" pitchFamily="34" charset="0"/>
            </a:endParaRPr>
          </a:p>
        </p:txBody>
      </p:sp>
      <p:sp>
        <p:nvSpPr>
          <p:cNvPr id="9" name="Rectangle 8"/>
          <p:cNvSpPr/>
          <p:nvPr/>
        </p:nvSpPr>
        <p:spPr>
          <a:xfrm>
            <a:off x="4211960" y="5241394"/>
            <a:ext cx="4320480" cy="707886"/>
          </a:xfrm>
          <a:prstGeom prst="rect">
            <a:avLst/>
          </a:prstGeom>
        </p:spPr>
        <p:txBody>
          <a:bodyPr wrap="square">
            <a:spAutoFit/>
          </a:bodyPr>
          <a:lstStyle/>
          <a:p>
            <a:r>
              <a:rPr lang="en-CA" sz="2000" u="sng" dirty="0" smtClean="0">
                <a:latin typeface="Arial" pitchFamily="34" charset="0"/>
                <a:cs typeface="Arial" pitchFamily="34" charset="0"/>
              </a:rPr>
              <a:t>Non-voting Members</a:t>
            </a:r>
          </a:p>
          <a:p>
            <a:pPr marL="457200" indent="-457200">
              <a:buFont typeface="Wingdings" pitchFamily="2" charset="2"/>
              <a:buChar char="Ø"/>
            </a:pPr>
            <a:r>
              <a:rPr lang="en-CA" sz="2000" dirty="0" smtClean="0">
                <a:latin typeface="Arial" pitchFamily="34" charset="0"/>
                <a:cs typeface="Arial" pitchFamily="34" charset="0"/>
              </a:rPr>
              <a:t>Past-Chair – Lawrence Zinman</a:t>
            </a:r>
          </a:p>
        </p:txBody>
      </p:sp>
      <p:sp>
        <p:nvSpPr>
          <p:cNvPr id="10" name="Rectangle 9"/>
          <p:cNvSpPr/>
          <p:nvPr/>
        </p:nvSpPr>
        <p:spPr>
          <a:xfrm>
            <a:off x="4198374" y="5517232"/>
            <a:ext cx="4514086" cy="707886"/>
          </a:xfrm>
          <a:prstGeom prst="rect">
            <a:avLst/>
          </a:prstGeom>
        </p:spPr>
        <p:txBody>
          <a:bodyPr wrap="square">
            <a:spAutoFit/>
          </a:bodyPr>
          <a:lstStyle/>
          <a:p>
            <a:endParaRPr lang="en-CA" sz="2000" dirty="0" smtClean="0">
              <a:latin typeface="Arial" pitchFamily="34" charset="0"/>
              <a:cs typeface="Arial" pitchFamily="34" charset="0"/>
            </a:endParaRPr>
          </a:p>
          <a:p>
            <a:pPr marL="457200" indent="-457200">
              <a:buFont typeface="Wingdings" pitchFamily="2" charset="2"/>
              <a:buChar char="Ø"/>
            </a:pPr>
            <a:r>
              <a:rPr lang="en-CA" sz="2000" dirty="0" smtClean="0">
                <a:latin typeface="Arial" pitchFamily="34" charset="0"/>
                <a:cs typeface="Arial" pitchFamily="34" charset="0"/>
              </a:rPr>
              <a:t>Executive Secretary – Shelly Fine</a:t>
            </a:r>
          </a:p>
        </p:txBody>
      </p:sp>
    </p:spTree>
    <p:extLst>
      <p:ext uri="{BB962C8B-B14F-4D97-AF65-F5344CB8AC3E}">
        <p14:creationId xmlns:p14="http://schemas.microsoft.com/office/powerpoint/2010/main" val="13412216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1556792"/>
            <a:ext cx="7416824" cy="523220"/>
          </a:xfrm>
          <a:prstGeom prst="rect">
            <a:avLst/>
          </a:prstGeom>
        </p:spPr>
        <p:txBody>
          <a:bodyPr wrap="square">
            <a:spAutoFit/>
          </a:bodyPr>
          <a:lstStyle/>
          <a:p>
            <a:pPr algn="ctr"/>
            <a:r>
              <a:rPr lang="en-CA" sz="2800" dirty="0" smtClean="0">
                <a:latin typeface="Arial" pitchFamily="34" charset="0"/>
                <a:cs typeface="Arial" pitchFamily="34" charset="0"/>
              </a:rPr>
              <a:t>New Law and Bylaws</a:t>
            </a:r>
          </a:p>
        </p:txBody>
      </p:sp>
      <p:sp>
        <p:nvSpPr>
          <p:cNvPr id="8" name="Rectangle 7"/>
          <p:cNvSpPr/>
          <p:nvPr/>
        </p:nvSpPr>
        <p:spPr>
          <a:xfrm>
            <a:off x="827584" y="2204864"/>
            <a:ext cx="7416824" cy="4124206"/>
          </a:xfrm>
          <a:prstGeom prst="rect">
            <a:avLst/>
          </a:prstGeom>
        </p:spPr>
        <p:txBody>
          <a:bodyPr wrap="square">
            <a:spAutoFit/>
          </a:bodyPr>
          <a:lstStyle/>
          <a:p>
            <a:pPr marL="457200" indent="-457200">
              <a:buFont typeface="Wingdings" pitchFamily="2" charset="2"/>
              <a:buChar char="Ø"/>
            </a:pPr>
            <a:r>
              <a:rPr lang="en-CA" sz="2800" dirty="0" smtClean="0">
                <a:latin typeface="Arial" pitchFamily="34" charset="0"/>
                <a:cs typeface="Arial" pitchFamily="34" charset="0"/>
              </a:rPr>
              <a:t>July </a:t>
            </a:r>
            <a:r>
              <a:rPr lang="en-CA" sz="2800" dirty="0">
                <a:latin typeface="Arial" pitchFamily="34" charset="0"/>
                <a:cs typeface="Arial" pitchFamily="34" charset="0"/>
              </a:rPr>
              <a:t>2012 Province puts into place a new Cemetery Act.</a:t>
            </a:r>
          </a:p>
          <a:p>
            <a:pPr marL="457200" indent="-457200">
              <a:spcBef>
                <a:spcPts val="600"/>
              </a:spcBef>
              <a:buFont typeface="Wingdings" pitchFamily="2" charset="2"/>
              <a:buChar char="Ø"/>
            </a:pPr>
            <a:r>
              <a:rPr lang="en-CA" sz="2800" dirty="0" smtClean="0">
                <a:latin typeface="Arial" pitchFamily="34" charset="0"/>
                <a:cs typeface="Arial" pitchFamily="34" charset="0"/>
              </a:rPr>
              <a:t>Purpose </a:t>
            </a:r>
            <a:r>
              <a:rPr lang="en-CA" sz="2800" dirty="0">
                <a:latin typeface="Arial" pitchFamily="34" charset="0"/>
                <a:cs typeface="Arial" pitchFamily="34" charset="0"/>
              </a:rPr>
              <a:t>of law is to unify the practices of all elements of service providers to grieving families, meaning funeral homes, cemeteries and all affiliated providers.</a:t>
            </a:r>
          </a:p>
          <a:p>
            <a:pPr marL="457200" indent="-457200">
              <a:spcBef>
                <a:spcPts val="600"/>
              </a:spcBef>
              <a:buFont typeface="Wingdings" pitchFamily="2" charset="2"/>
              <a:buChar char="Ø"/>
            </a:pPr>
            <a:r>
              <a:rPr lang="en-CA" sz="2800" dirty="0" smtClean="0">
                <a:latin typeface="Arial" pitchFamily="34" charset="0"/>
                <a:cs typeface="Arial" pitchFamily="34" charset="0"/>
              </a:rPr>
              <a:t>The </a:t>
            </a:r>
            <a:r>
              <a:rPr lang="en-CA" sz="2800" dirty="0" err="1">
                <a:latin typeface="Arial" pitchFamily="34" charset="0"/>
                <a:cs typeface="Arial" pitchFamily="34" charset="0"/>
              </a:rPr>
              <a:t>Tahara</a:t>
            </a:r>
            <a:r>
              <a:rPr lang="en-CA" sz="2800" dirty="0">
                <a:latin typeface="Arial" pitchFamily="34" charset="0"/>
                <a:cs typeface="Arial" pitchFamily="34" charset="0"/>
              </a:rPr>
              <a:t> and religious service provided by the </a:t>
            </a:r>
            <a:r>
              <a:rPr lang="en-CA" sz="2800" dirty="0" smtClean="0">
                <a:latin typeface="Arial" pitchFamily="34" charset="0"/>
                <a:cs typeface="Arial" pitchFamily="34" charset="0"/>
              </a:rPr>
              <a:t>Chevra Kadisha </a:t>
            </a:r>
            <a:r>
              <a:rPr lang="en-CA" sz="2800" dirty="0">
                <a:latin typeface="Arial" pitchFamily="34" charset="0"/>
                <a:cs typeface="Arial" pitchFamily="34" charset="0"/>
              </a:rPr>
              <a:t>is exempted as a religious service</a:t>
            </a:r>
            <a:r>
              <a:rPr lang="en-CA" sz="2800" dirty="0" smtClean="0">
                <a:latin typeface="Arial" pitchFamily="34" charset="0"/>
                <a:cs typeface="Arial" pitchFamily="34" charset="0"/>
              </a:rPr>
              <a:t>.</a:t>
            </a:r>
          </a:p>
        </p:txBody>
      </p:sp>
    </p:spTree>
    <p:extLst>
      <p:ext uri="{BB962C8B-B14F-4D97-AF65-F5344CB8AC3E}">
        <p14:creationId xmlns:p14="http://schemas.microsoft.com/office/powerpoint/2010/main" val="41396779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1412776"/>
            <a:ext cx="7416824" cy="4924425"/>
          </a:xfrm>
          <a:prstGeom prst="rect">
            <a:avLst/>
          </a:prstGeom>
        </p:spPr>
        <p:txBody>
          <a:bodyPr wrap="square">
            <a:spAutoFit/>
          </a:bodyPr>
          <a:lstStyle/>
          <a:p>
            <a:r>
              <a:rPr lang="en-CA" sz="2800" dirty="0" smtClean="0">
                <a:latin typeface="Arial" pitchFamily="34" charset="0"/>
                <a:cs typeface="Arial" pitchFamily="34" charset="0"/>
              </a:rPr>
              <a:t>JMG </a:t>
            </a:r>
            <a:r>
              <a:rPr lang="en-CA" sz="2800" dirty="0">
                <a:latin typeface="Arial" pitchFamily="34" charset="0"/>
                <a:cs typeface="Arial" pitchFamily="34" charset="0"/>
              </a:rPr>
              <a:t>used this opportunity to refresh, clarify and unify its practices in new bylaws. </a:t>
            </a:r>
            <a:r>
              <a:rPr lang="en-CA" sz="2400" dirty="0" smtClean="0">
                <a:latin typeface="Arial" pitchFamily="34" charset="0"/>
                <a:cs typeface="Arial" pitchFamily="34" charset="0"/>
              </a:rPr>
              <a:t>(available at JMG website)</a:t>
            </a:r>
            <a:endParaRPr lang="en-CA" sz="2400" dirty="0">
              <a:latin typeface="Arial" pitchFamily="34" charset="0"/>
              <a:cs typeface="Arial" pitchFamily="34" charset="0"/>
            </a:endParaRPr>
          </a:p>
          <a:p>
            <a:pPr>
              <a:spcBef>
                <a:spcPts val="1200"/>
              </a:spcBef>
            </a:pPr>
            <a:r>
              <a:rPr lang="en-CA" sz="2800" dirty="0" smtClean="0">
                <a:latin typeface="Arial" pitchFamily="34" charset="0"/>
                <a:cs typeface="Arial" pitchFamily="34" charset="0"/>
              </a:rPr>
              <a:t>Lots </a:t>
            </a:r>
            <a:r>
              <a:rPr lang="en-CA" sz="2800" dirty="0">
                <a:latin typeface="Arial" pitchFamily="34" charset="0"/>
                <a:cs typeface="Arial" pitchFamily="34" charset="0"/>
              </a:rPr>
              <a:t>and </a:t>
            </a:r>
            <a:r>
              <a:rPr lang="en-CA" sz="2800" dirty="0" smtClean="0">
                <a:latin typeface="Arial" pitchFamily="34" charset="0"/>
                <a:cs typeface="Arial" pitchFamily="34" charset="0"/>
              </a:rPr>
              <a:t>plots (multiple lots) may </a:t>
            </a:r>
            <a:r>
              <a:rPr lang="en-CA" sz="2800" dirty="0">
                <a:latin typeface="Arial" pitchFamily="34" charset="0"/>
                <a:cs typeface="Arial" pitchFamily="34" charset="0"/>
              </a:rPr>
              <a:t>be </a:t>
            </a:r>
            <a:r>
              <a:rPr lang="en-CA" sz="2800" dirty="0" smtClean="0">
                <a:latin typeface="Arial" pitchFamily="34" charset="0"/>
                <a:cs typeface="Arial" pitchFamily="34" charset="0"/>
              </a:rPr>
              <a:t>sold by the owner </a:t>
            </a:r>
            <a:r>
              <a:rPr lang="en-CA" sz="2800" dirty="0">
                <a:latin typeface="Arial" pitchFamily="34" charset="0"/>
                <a:cs typeface="Arial" pitchFamily="34" charset="0"/>
              </a:rPr>
              <a:t>on the open market</a:t>
            </a:r>
            <a:r>
              <a:rPr lang="en-CA" sz="2800" dirty="0" smtClean="0">
                <a:latin typeface="Arial" pitchFamily="34" charset="0"/>
                <a:cs typeface="Arial" pitchFamily="34" charset="0"/>
              </a:rPr>
              <a:t>, subject to:</a:t>
            </a:r>
          </a:p>
          <a:p>
            <a:pPr marL="457200" indent="-457200">
              <a:buFont typeface="Wingdings" pitchFamily="2" charset="2"/>
              <a:buChar char="Ø"/>
            </a:pPr>
            <a:r>
              <a:rPr lang="en-CA" sz="2800" dirty="0" smtClean="0">
                <a:latin typeface="Arial" pitchFamily="34" charset="0"/>
                <a:cs typeface="Arial" pitchFamily="34" charset="0"/>
              </a:rPr>
              <a:t>The lot has not been used.</a:t>
            </a:r>
          </a:p>
          <a:p>
            <a:pPr marL="457200" indent="-457200">
              <a:buFont typeface="Wingdings" pitchFamily="2" charset="2"/>
              <a:buChar char="Ø"/>
            </a:pPr>
            <a:r>
              <a:rPr lang="en-CA" sz="2800" dirty="0" smtClean="0">
                <a:latin typeface="Arial" pitchFamily="34" charset="0"/>
                <a:cs typeface="Arial" pitchFamily="34" charset="0"/>
              </a:rPr>
              <a:t>No lot within a plot has been used.</a:t>
            </a:r>
          </a:p>
          <a:p>
            <a:pPr marL="457200" indent="-457200">
              <a:buFont typeface="Wingdings" pitchFamily="2" charset="2"/>
              <a:buChar char="Ø"/>
            </a:pPr>
            <a:r>
              <a:rPr lang="en-CA" sz="2800" dirty="0" smtClean="0">
                <a:latin typeface="Arial" pitchFamily="34" charset="0"/>
                <a:cs typeface="Arial" pitchFamily="34" charset="0"/>
              </a:rPr>
              <a:t>The price may not exceed the amount on the </a:t>
            </a:r>
            <a:r>
              <a:rPr lang="en-CA" sz="2800" dirty="0">
                <a:latin typeface="Arial" pitchFamily="34" charset="0"/>
                <a:cs typeface="Arial" pitchFamily="34" charset="0"/>
              </a:rPr>
              <a:t>current </a:t>
            </a:r>
            <a:r>
              <a:rPr lang="en-CA" sz="2800" dirty="0" smtClean="0">
                <a:latin typeface="Arial" pitchFamily="34" charset="0"/>
                <a:cs typeface="Arial" pitchFamily="34" charset="0"/>
              </a:rPr>
              <a:t>JMG price list.</a:t>
            </a:r>
          </a:p>
          <a:p>
            <a:pPr marL="457200" indent="-457200">
              <a:buFont typeface="Wingdings" pitchFamily="2" charset="2"/>
              <a:buChar char="Ø"/>
            </a:pPr>
            <a:r>
              <a:rPr lang="en-CA" sz="2800" dirty="0" smtClean="0">
                <a:latin typeface="Arial" pitchFamily="34" charset="0"/>
                <a:cs typeface="Arial" pitchFamily="34" charset="0"/>
              </a:rPr>
              <a:t>The </a:t>
            </a:r>
            <a:r>
              <a:rPr lang="en-CA" sz="2800" dirty="0">
                <a:latin typeface="Arial" pitchFamily="34" charset="0"/>
                <a:cs typeface="Arial" pitchFamily="34" charset="0"/>
              </a:rPr>
              <a:t>purchaser </a:t>
            </a:r>
            <a:r>
              <a:rPr lang="en-CA" sz="2800" dirty="0" smtClean="0">
                <a:latin typeface="Arial" pitchFamily="34" charset="0"/>
                <a:cs typeface="Arial" pitchFamily="34" charset="0"/>
              </a:rPr>
              <a:t>must meet </a:t>
            </a:r>
            <a:r>
              <a:rPr lang="en-CA" sz="2800" dirty="0">
                <a:latin typeface="Arial" pitchFamily="34" charset="0"/>
                <a:cs typeface="Arial" pitchFamily="34" charset="0"/>
              </a:rPr>
              <a:t>the eligibility criteria for that section</a:t>
            </a:r>
            <a:r>
              <a:rPr lang="en-CA" sz="2800" dirty="0" smtClean="0">
                <a:latin typeface="Arial" pitchFamily="34" charset="0"/>
                <a:cs typeface="Arial" pitchFamily="34" charset="0"/>
              </a:rPr>
              <a:t>.</a:t>
            </a:r>
            <a:endParaRPr lang="en-CA" sz="2800" dirty="0">
              <a:latin typeface="Arial" pitchFamily="34" charset="0"/>
              <a:cs typeface="Arial" pitchFamily="34" charset="0"/>
            </a:endParaRPr>
          </a:p>
        </p:txBody>
      </p:sp>
    </p:spTree>
    <p:extLst>
      <p:ext uri="{BB962C8B-B14F-4D97-AF65-F5344CB8AC3E}">
        <p14:creationId xmlns:p14="http://schemas.microsoft.com/office/powerpoint/2010/main" val="32549879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1628800"/>
            <a:ext cx="7416824" cy="4124206"/>
          </a:xfrm>
          <a:prstGeom prst="rect">
            <a:avLst/>
          </a:prstGeom>
        </p:spPr>
        <p:txBody>
          <a:bodyPr wrap="square">
            <a:spAutoFit/>
          </a:bodyPr>
          <a:lstStyle/>
          <a:p>
            <a:pPr marL="457200" indent="-457200">
              <a:buFont typeface="Wingdings" pitchFamily="2" charset="2"/>
              <a:buChar char="Ø"/>
            </a:pPr>
            <a:r>
              <a:rPr lang="en-CA" sz="2800" dirty="0" smtClean="0">
                <a:latin typeface="Arial" pitchFamily="34" charset="0"/>
                <a:cs typeface="Arial" pitchFamily="34" charset="0"/>
              </a:rPr>
              <a:t>The </a:t>
            </a:r>
            <a:r>
              <a:rPr lang="en-CA" sz="2800" dirty="0">
                <a:latin typeface="Arial" pitchFamily="34" charset="0"/>
                <a:cs typeface="Arial" pitchFamily="34" charset="0"/>
              </a:rPr>
              <a:t>right </a:t>
            </a:r>
            <a:r>
              <a:rPr lang="en-CA" sz="2800" dirty="0" smtClean="0">
                <a:latin typeface="Arial" pitchFamily="34" charset="0"/>
                <a:cs typeface="Arial" pitchFamily="34" charset="0"/>
              </a:rPr>
              <a:t>to use of a </a:t>
            </a:r>
            <a:r>
              <a:rPr lang="en-CA" sz="2800" dirty="0">
                <a:latin typeface="Arial" pitchFamily="34" charset="0"/>
                <a:cs typeface="Arial" pitchFamily="34" charset="0"/>
              </a:rPr>
              <a:t>lot </a:t>
            </a:r>
            <a:r>
              <a:rPr lang="en-CA" sz="2800" dirty="0" smtClean="0">
                <a:latin typeface="Arial" pitchFamily="34" charset="0"/>
                <a:cs typeface="Arial" pitchFamily="34" charset="0"/>
              </a:rPr>
              <a:t>is </a:t>
            </a:r>
            <a:r>
              <a:rPr lang="en-CA" sz="2800" dirty="0">
                <a:latin typeface="Arial" pitchFamily="34" charset="0"/>
                <a:cs typeface="Arial" pitchFamily="34" charset="0"/>
              </a:rPr>
              <a:t>subject </a:t>
            </a:r>
            <a:r>
              <a:rPr lang="en-CA" sz="2800" dirty="0" smtClean="0">
                <a:latin typeface="Arial" pitchFamily="34" charset="0"/>
                <a:cs typeface="Arial" pitchFamily="34" charset="0"/>
              </a:rPr>
              <a:t>to</a:t>
            </a:r>
          </a:p>
          <a:p>
            <a:pPr marL="914400" lvl="1" indent="-457200">
              <a:buFont typeface="Wingdings" pitchFamily="2" charset="2"/>
              <a:buChar char="§"/>
            </a:pPr>
            <a:r>
              <a:rPr lang="en-CA" sz="2800" dirty="0" smtClean="0">
                <a:latin typeface="Arial" pitchFamily="34" charset="0"/>
                <a:cs typeface="Arial" pitchFamily="34" charset="0"/>
              </a:rPr>
              <a:t>the Rights Holder remaining a member of </a:t>
            </a:r>
            <a:r>
              <a:rPr lang="en-CA" sz="2800" dirty="0">
                <a:latin typeface="Arial" pitchFamily="34" charset="0"/>
                <a:cs typeface="Arial" pitchFamily="34" charset="0"/>
              </a:rPr>
              <a:t>the synagogue </a:t>
            </a:r>
            <a:r>
              <a:rPr lang="en-CA" sz="2800" dirty="0" smtClean="0">
                <a:latin typeface="Arial" pitchFamily="34" charset="0"/>
                <a:cs typeface="Arial" pitchFamily="34" charset="0"/>
              </a:rPr>
              <a:t>in whose section the lot </a:t>
            </a:r>
            <a:r>
              <a:rPr lang="en-CA" sz="2800" dirty="0">
                <a:latin typeface="Arial" pitchFamily="34" charset="0"/>
                <a:cs typeface="Arial" pitchFamily="34" charset="0"/>
              </a:rPr>
              <a:t>is located and </a:t>
            </a:r>
            <a:endParaRPr lang="en-CA" sz="2800" dirty="0" smtClean="0">
              <a:latin typeface="Arial" pitchFamily="34" charset="0"/>
              <a:cs typeface="Arial" pitchFamily="34" charset="0"/>
            </a:endParaRPr>
          </a:p>
          <a:p>
            <a:pPr marL="914400" lvl="1" indent="-457200">
              <a:buFont typeface="Wingdings" pitchFamily="2" charset="2"/>
              <a:buChar char="§"/>
            </a:pPr>
            <a:r>
              <a:rPr lang="en-CA" sz="2800" dirty="0" smtClean="0">
                <a:latin typeface="Arial" pitchFamily="34" charset="0"/>
                <a:cs typeface="Arial" pitchFamily="34" charset="0"/>
              </a:rPr>
              <a:t>concordance </a:t>
            </a:r>
            <a:r>
              <a:rPr lang="en-CA" sz="2800" dirty="0">
                <a:latin typeface="Arial" pitchFamily="34" charset="0"/>
                <a:cs typeface="Arial" pitchFamily="34" charset="0"/>
              </a:rPr>
              <a:t>with </a:t>
            </a:r>
            <a:r>
              <a:rPr lang="en-CA" sz="2800" dirty="0" smtClean="0">
                <a:latin typeface="Arial" pitchFamily="34" charset="0"/>
                <a:cs typeface="Arial" pitchFamily="34" charset="0"/>
              </a:rPr>
              <a:t>the </a:t>
            </a:r>
            <a:r>
              <a:rPr lang="en-CA" sz="2800" dirty="0">
                <a:latin typeface="Arial" pitchFamily="34" charset="0"/>
                <a:cs typeface="Arial" pitchFamily="34" charset="0"/>
              </a:rPr>
              <a:t>halakhic </a:t>
            </a:r>
            <a:r>
              <a:rPr lang="en-CA" sz="2800" dirty="0" smtClean="0">
                <a:latin typeface="Arial" pitchFamily="34" charset="0"/>
                <a:cs typeface="Arial" pitchFamily="34" charset="0"/>
              </a:rPr>
              <a:t>practices of the synagogue.</a:t>
            </a:r>
            <a:endParaRPr lang="en-CA" sz="2800" dirty="0">
              <a:latin typeface="Arial" pitchFamily="34" charset="0"/>
              <a:cs typeface="Arial" pitchFamily="34" charset="0"/>
            </a:endParaRPr>
          </a:p>
          <a:p>
            <a:endParaRPr lang="en-CA" sz="2800" dirty="0" smtClean="0">
              <a:latin typeface="Arial" pitchFamily="34" charset="0"/>
              <a:cs typeface="Arial" pitchFamily="34" charset="0"/>
            </a:endParaRPr>
          </a:p>
          <a:p>
            <a:pPr marL="457200" indent="-457200">
              <a:spcBef>
                <a:spcPts val="1200"/>
              </a:spcBef>
              <a:buFont typeface="Wingdings" pitchFamily="2" charset="2"/>
              <a:buChar char="Ø"/>
            </a:pPr>
            <a:r>
              <a:rPr lang="en-CA" sz="2800" dirty="0" smtClean="0">
                <a:latin typeface="Arial" pitchFamily="34" charset="0"/>
                <a:cs typeface="Arial" pitchFamily="34" charset="0"/>
              </a:rPr>
              <a:t>Families </a:t>
            </a:r>
            <a:r>
              <a:rPr lang="en-CA" sz="2800" dirty="0">
                <a:latin typeface="Arial" pitchFamily="34" charset="0"/>
                <a:cs typeface="Arial" pitchFamily="34" charset="0"/>
              </a:rPr>
              <a:t>are responsible for the ongoing maintenance of their memorial markers. </a:t>
            </a:r>
          </a:p>
        </p:txBody>
      </p:sp>
    </p:spTree>
    <p:extLst>
      <p:ext uri="{BB962C8B-B14F-4D97-AF65-F5344CB8AC3E}">
        <p14:creationId xmlns:p14="http://schemas.microsoft.com/office/powerpoint/2010/main" val="32549879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71600" y="1556792"/>
            <a:ext cx="7416824" cy="584775"/>
          </a:xfrm>
          <a:prstGeom prst="rect">
            <a:avLst/>
          </a:prstGeom>
        </p:spPr>
        <p:txBody>
          <a:bodyPr wrap="square">
            <a:spAutoFit/>
          </a:bodyPr>
          <a:lstStyle/>
          <a:p>
            <a:pPr algn="ctr">
              <a:spcBef>
                <a:spcPts val="1200"/>
              </a:spcBef>
            </a:pPr>
            <a:r>
              <a:rPr lang="en-CA" sz="3200" dirty="0" smtClean="0">
                <a:latin typeface="Arial" pitchFamily="34" charset="0"/>
                <a:cs typeface="Arial" pitchFamily="34" charset="0"/>
              </a:rPr>
              <a:t>What to do at time of need</a:t>
            </a:r>
            <a:r>
              <a:rPr lang="en-CA" sz="3200" dirty="0">
                <a:latin typeface="Arial" pitchFamily="34" charset="0"/>
                <a:cs typeface="Arial" pitchFamily="34" charset="0"/>
              </a:rPr>
              <a:t> </a:t>
            </a:r>
            <a:r>
              <a:rPr lang="en-CA" sz="3200" dirty="0" smtClean="0">
                <a:latin typeface="Arial" pitchFamily="34" charset="0"/>
                <a:cs typeface="Arial" pitchFamily="34" charset="0"/>
              </a:rPr>
              <a:t>- 1</a:t>
            </a:r>
          </a:p>
        </p:txBody>
      </p:sp>
      <p:sp>
        <p:nvSpPr>
          <p:cNvPr id="7" name="Rectangle 6"/>
          <p:cNvSpPr/>
          <p:nvPr/>
        </p:nvSpPr>
        <p:spPr>
          <a:xfrm>
            <a:off x="611560" y="2132856"/>
            <a:ext cx="7920880" cy="3970318"/>
          </a:xfrm>
          <a:prstGeom prst="rect">
            <a:avLst/>
          </a:prstGeom>
        </p:spPr>
        <p:txBody>
          <a:bodyPr wrap="square">
            <a:spAutoFit/>
          </a:bodyPr>
          <a:lstStyle/>
          <a:p>
            <a:pPr marL="457200" indent="-457200">
              <a:buFont typeface="Wingdings" pitchFamily="2" charset="2"/>
              <a:buChar char="Ø"/>
            </a:pPr>
            <a:r>
              <a:rPr lang="en-CA" sz="2800" dirty="0" smtClean="0">
                <a:latin typeface="Arial" pitchFamily="34" charset="0"/>
                <a:cs typeface="Arial" pitchFamily="34" charset="0"/>
              </a:rPr>
              <a:t>Call </a:t>
            </a:r>
            <a:r>
              <a:rPr lang="en-CA" sz="2800" dirty="0">
                <a:latin typeface="Arial" pitchFamily="34" charset="0"/>
                <a:cs typeface="Arial" pitchFamily="34" charset="0"/>
              </a:rPr>
              <a:t>the JMG Executive </a:t>
            </a:r>
            <a:r>
              <a:rPr lang="en-CA" sz="2800" dirty="0" smtClean="0">
                <a:latin typeface="Arial" pitchFamily="34" charset="0"/>
                <a:cs typeface="Arial" pitchFamily="34" charset="0"/>
              </a:rPr>
              <a:t>Director (ED).</a:t>
            </a:r>
          </a:p>
          <a:p>
            <a:pPr marL="914400" lvl="1" indent="-457200">
              <a:buFont typeface="Wingdings" pitchFamily="2" charset="2"/>
              <a:buChar char="v"/>
            </a:pPr>
            <a:r>
              <a:rPr lang="en-CA" sz="2800" dirty="0" smtClean="0">
                <a:latin typeface="Arial" pitchFamily="34" charset="0"/>
                <a:cs typeface="Arial" pitchFamily="34" charset="0"/>
              </a:rPr>
              <a:t>Shelly Fine is the ED.</a:t>
            </a:r>
            <a:br>
              <a:rPr lang="en-CA" sz="2800" dirty="0" smtClean="0">
                <a:latin typeface="Arial" pitchFamily="34" charset="0"/>
                <a:cs typeface="Arial" pitchFamily="34" charset="0"/>
              </a:rPr>
            </a:br>
            <a:r>
              <a:rPr lang="en-CA" sz="2800" dirty="0" smtClean="0">
                <a:latin typeface="Arial" pitchFamily="34" charset="0"/>
                <a:cs typeface="Arial" pitchFamily="34" charset="0"/>
              </a:rPr>
              <a:t>Call her at the JMG telephone number</a:t>
            </a:r>
            <a:br>
              <a:rPr lang="en-CA" sz="2800" dirty="0" smtClean="0">
                <a:latin typeface="Arial" pitchFamily="34" charset="0"/>
                <a:cs typeface="Arial" pitchFamily="34" charset="0"/>
              </a:rPr>
            </a:br>
            <a:r>
              <a:rPr lang="en-CA" sz="2800" dirty="0" smtClean="0">
                <a:latin typeface="Arial" pitchFamily="34" charset="0"/>
                <a:cs typeface="Arial" pitchFamily="34" charset="0"/>
              </a:rPr>
              <a:t>613-688-3530.  To reach the ED, choose </a:t>
            </a:r>
            <a:r>
              <a:rPr lang="en-CA" sz="2800" dirty="0">
                <a:latin typeface="Arial" pitchFamily="34" charset="0"/>
                <a:cs typeface="Arial" pitchFamily="34" charset="0"/>
              </a:rPr>
              <a:t>the ‘in case of a death’ </a:t>
            </a:r>
            <a:r>
              <a:rPr lang="en-CA" sz="2800" dirty="0" smtClean="0">
                <a:latin typeface="Arial" pitchFamily="34" charset="0"/>
                <a:cs typeface="Arial" pitchFamily="34" charset="0"/>
              </a:rPr>
              <a:t>option.</a:t>
            </a:r>
          </a:p>
          <a:p>
            <a:pPr marL="914400" lvl="1" indent="-457200">
              <a:buFont typeface="Wingdings" pitchFamily="2" charset="2"/>
              <a:buChar char="v"/>
            </a:pPr>
            <a:r>
              <a:rPr lang="en-CA" sz="2800" dirty="0" smtClean="0">
                <a:latin typeface="Arial" pitchFamily="34" charset="0"/>
                <a:cs typeface="Arial" pitchFamily="34" charset="0"/>
              </a:rPr>
              <a:t>Make this call as soon as possible at time of need.  The exceptions are during Shabbat or a Yom Tov </a:t>
            </a:r>
            <a:r>
              <a:rPr lang="en-CA" sz="2800" dirty="0">
                <a:latin typeface="Arial" pitchFamily="34" charset="0"/>
                <a:cs typeface="Arial" pitchFamily="34" charset="0"/>
              </a:rPr>
              <a:t>(in which case wait until the ‘restricted’ time is </a:t>
            </a:r>
            <a:r>
              <a:rPr lang="en-CA" sz="2800" dirty="0" smtClean="0">
                <a:latin typeface="Arial" pitchFamily="34" charset="0"/>
                <a:cs typeface="Arial" pitchFamily="34" charset="0"/>
              </a:rPr>
              <a:t>over).  </a:t>
            </a:r>
          </a:p>
        </p:txBody>
      </p:sp>
    </p:spTree>
    <p:extLst>
      <p:ext uri="{BB962C8B-B14F-4D97-AF65-F5344CB8AC3E}">
        <p14:creationId xmlns:p14="http://schemas.microsoft.com/office/powerpoint/2010/main" val="22079352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71600" y="1412776"/>
            <a:ext cx="7416824" cy="584775"/>
          </a:xfrm>
          <a:prstGeom prst="rect">
            <a:avLst/>
          </a:prstGeom>
        </p:spPr>
        <p:txBody>
          <a:bodyPr wrap="square">
            <a:spAutoFit/>
          </a:bodyPr>
          <a:lstStyle/>
          <a:p>
            <a:pPr algn="ctr">
              <a:spcBef>
                <a:spcPts val="1200"/>
              </a:spcBef>
            </a:pPr>
            <a:r>
              <a:rPr lang="en-CA" sz="3200" dirty="0" smtClean="0">
                <a:latin typeface="Arial" pitchFamily="34" charset="0"/>
                <a:cs typeface="Arial" pitchFamily="34" charset="0"/>
              </a:rPr>
              <a:t>What to do at time of need</a:t>
            </a:r>
            <a:r>
              <a:rPr lang="en-CA" sz="3200" dirty="0">
                <a:latin typeface="Arial" pitchFamily="34" charset="0"/>
                <a:cs typeface="Arial" pitchFamily="34" charset="0"/>
              </a:rPr>
              <a:t> </a:t>
            </a:r>
            <a:r>
              <a:rPr lang="en-CA" sz="3200" dirty="0" smtClean="0">
                <a:latin typeface="Arial" pitchFamily="34" charset="0"/>
                <a:cs typeface="Arial" pitchFamily="34" charset="0"/>
              </a:rPr>
              <a:t>- 2</a:t>
            </a:r>
          </a:p>
        </p:txBody>
      </p:sp>
      <p:sp>
        <p:nvSpPr>
          <p:cNvPr id="7" name="Rectangle 6"/>
          <p:cNvSpPr/>
          <p:nvPr/>
        </p:nvSpPr>
        <p:spPr>
          <a:xfrm>
            <a:off x="683568" y="1988840"/>
            <a:ext cx="7713173" cy="4154984"/>
          </a:xfrm>
          <a:prstGeom prst="rect">
            <a:avLst/>
          </a:prstGeom>
        </p:spPr>
        <p:txBody>
          <a:bodyPr wrap="square">
            <a:spAutoFit/>
          </a:bodyPr>
          <a:lstStyle/>
          <a:p>
            <a:r>
              <a:rPr lang="en-CA" sz="2400" dirty="0" smtClean="0">
                <a:latin typeface="Arial" pitchFamily="34" charset="0"/>
                <a:cs typeface="Arial" pitchFamily="34" charset="0"/>
              </a:rPr>
              <a:t>The ED will ask for the following information:</a:t>
            </a:r>
          </a:p>
          <a:p>
            <a:pPr marL="457200" indent="-457200">
              <a:buFont typeface="Wingdings" pitchFamily="2" charset="2"/>
              <a:buChar char="Ø"/>
            </a:pPr>
            <a:r>
              <a:rPr lang="en-CA" sz="2400" dirty="0">
                <a:latin typeface="Arial" pitchFamily="34" charset="0"/>
                <a:cs typeface="Arial" pitchFamily="34" charset="0"/>
              </a:rPr>
              <a:t>name of deceased </a:t>
            </a:r>
            <a:r>
              <a:rPr lang="en-CA" sz="2400" dirty="0" smtClean="0">
                <a:latin typeface="Arial" pitchFamily="34" charset="0"/>
                <a:cs typeface="Arial" pitchFamily="34" charset="0"/>
              </a:rPr>
              <a:t>and </a:t>
            </a:r>
            <a:r>
              <a:rPr lang="en-CA" sz="2400" dirty="0">
                <a:latin typeface="Arial" pitchFamily="34" charset="0"/>
                <a:cs typeface="Arial" pitchFamily="34" charset="0"/>
              </a:rPr>
              <a:t>Hebrew </a:t>
            </a:r>
            <a:r>
              <a:rPr lang="en-CA" sz="2400" dirty="0" smtClean="0">
                <a:latin typeface="Arial" pitchFamily="34" charset="0"/>
                <a:cs typeface="Arial" pitchFamily="34" charset="0"/>
              </a:rPr>
              <a:t>name</a:t>
            </a:r>
            <a:endParaRPr lang="en-CA" sz="2400" dirty="0">
              <a:latin typeface="Arial" pitchFamily="34" charset="0"/>
              <a:cs typeface="Arial" pitchFamily="34" charset="0"/>
            </a:endParaRPr>
          </a:p>
          <a:p>
            <a:pPr marL="457200" indent="-457200">
              <a:buFont typeface="Wingdings" pitchFamily="2" charset="2"/>
              <a:buChar char="Ø"/>
            </a:pPr>
            <a:r>
              <a:rPr lang="en-CA" sz="2400" dirty="0" smtClean="0">
                <a:latin typeface="Arial" pitchFamily="34" charset="0"/>
                <a:cs typeface="Arial" pitchFamily="34" charset="0"/>
              </a:rPr>
              <a:t>where </a:t>
            </a:r>
            <a:r>
              <a:rPr lang="en-CA" sz="2400" dirty="0">
                <a:latin typeface="Arial" pitchFamily="34" charset="0"/>
                <a:cs typeface="Arial" pitchFamily="34" charset="0"/>
              </a:rPr>
              <a:t>the deceased is currently located </a:t>
            </a:r>
          </a:p>
          <a:p>
            <a:pPr marL="457200" indent="-457200">
              <a:buFont typeface="Wingdings" pitchFamily="2" charset="2"/>
              <a:buChar char="Ø"/>
            </a:pPr>
            <a:r>
              <a:rPr lang="en-CA" sz="2400" dirty="0">
                <a:latin typeface="Arial" pitchFamily="34" charset="0"/>
                <a:cs typeface="Arial" pitchFamily="34" charset="0"/>
              </a:rPr>
              <a:t>w</a:t>
            </a:r>
            <a:r>
              <a:rPr lang="en-CA" sz="2400" dirty="0" smtClean="0">
                <a:latin typeface="Arial" pitchFamily="34" charset="0"/>
                <a:cs typeface="Arial" pitchFamily="34" charset="0"/>
              </a:rPr>
              <a:t>hether the </a:t>
            </a:r>
            <a:r>
              <a:rPr lang="en-CA" sz="2400" dirty="0">
                <a:latin typeface="Arial" pitchFamily="34" charset="0"/>
                <a:cs typeface="Arial" pitchFamily="34" charset="0"/>
              </a:rPr>
              <a:t>deceased has interment </a:t>
            </a:r>
            <a:r>
              <a:rPr lang="en-CA" sz="2400" dirty="0" smtClean="0">
                <a:latin typeface="Arial" pitchFamily="34" charset="0"/>
                <a:cs typeface="Arial" pitchFamily="34" charset="0"/>
              </a:rPr>
              <a:t>rights and in which synagogue section</a:t>
            </a:r>
            <a:endParaRPr lang="en-CA" sz="2400" dirty="0">
              <a:latin typeface="Arial" pitchFamily="34" charset="0"/>
              <a:cs typeface="Arial" pitchFamily="34" charset="0"/>
            </a:endParaRPr>
          </a:p>
          <a:p>
            <a:pPr marL="457200" indent="-457200">
              <a:buFont typeface="Wingdings" pitchFamily="2" charset="2"/>
              <a:buChar char="Ø"/>
            </a:pPr>
            <a:r>
              <a:rPr lang="en-CA" sz="2400" dirty="0" smtClean="0">
                <a:latin typeface="Arial" pitchFamily="34" charset="0"/>
                <a:cs typeface="Arial" pitchFamily="34" charset="0"/>
              </a:rPr>
              <a:t>have pre-arrangements been done at funeral home</a:t>
            </a:r>
            <a:endParaRPr lang="en-CA" sz="2400" dirty="0">
              <a:latin typeface="Arial" pitchFamily="34" charset="0"/>
              <a:cs typeface="Arial" pitchFamily="34" charset="0"/>
            </a:endParaRPr>
          </a:p>
          <a:p>
            <a:pPr marL="457200" indent="-457200">
              <a:buFont typeface="Wingdings" pitchFamily="2" charset="2"/>
              <a:buChar char="Ø"/>
            </a:pPr>
            <a:r>
              <a:rPr lang="en-CA" sz="2400" dirty="0">
                <a:latin typeface="Arial" pitchFamily="34" charset="0"/>
                <a:cs typeface="Arial" pitchFamily="34" charset="0"/>
              </a:rPr>
              <a:t>a</a:t>
            </a:r>
            <a:r>
              <a:rPr lang="en-CA" sz="2400" dirty="0" smtClean="0">
                <a:latin typeface="Arial" pitchFamily="34" charset="0"/>
                <a:cs typeface="Arial" pitchFamily="34" charset="0"/>
              </a:rPr>
              <a:t>rrangements for </a:t>
            </a:r>
            <a:r>
              <a:rPr lang="en-CA" sz="2400" dirty="0" err="1" smtClean="0">
                <a:latin typeface="Arial" pitchFamily="34" charset="0"/>
                <a:cs typeface="Arial" pitchFamily="34" charset="0"/>
              </a:rPr>
              <a:t>Tahara</a:t>
            </a:r>
            <a:r>
              <a:rPr lang="en-CA" sz="2400" dirty="0" smtClean="0">
                <a:latin typeface="Arial" pitchFamily="34" charset="0"/>
                <a:cs typeface="Arial" pitchFamily="34" charset="0"/>
              </a:rPr>
              <a:t>/</a:t>
            </a:r>
            <a:r>
              <a:rPr lang="en-CA" sz="2400" dirty="0" err="1" smtClean="0">
                <a:latin typeface="Arial" pitchFamily="34" charset="0"/>
                <a:cs typeface="Arial" pitchFamily="34" charset="0"/>
              </a:rPr>
              <a:t>Shomer</a:t>
            </a:r>
            <a:r>
              <a:rPr lang="en-CA" sz="2400" dirty="0" smtClean="0">
                <a:latin typeface="Arial" pitchFamily="34" charset="0"/>
                <a:cs typeface="Arial" pitchFamily="34" charset="0"/>
              </a:rPr>
              <a:t>, if necessary</a:t>
            </a:r>
          </a:p>
          <a:p>
            <a:pPr marL="457200" indent="-457200">
              <a:buFont typeface="Wingdings" pitchFamily="2" charset="2"/>
              <a:buChar char="Ø"/>
            </a:pPr>
            <a:r>
              <a:rPr lang="en-CA" sz="2400" dirty="0">
                <a:latin typeface="Arial" pitchFamily="34" charset="0"/>
                <a:cs typeface="Arial" pitchFamily="34" charset="0"/>
              </a:rPr>
              <a:t>i</a:t>
            </a:r>
            <a:r>
              <a:rPr lang="en-CA" sz="2400" dirty="0" smtClean="0">
                <a:latin typeface="Arial" pitchFamily="34" charset="0"/>
                <a:cs typeface="Arial" pitchFamily="34" charset="0"/>
              </a:rPr>
              <a:t>f </a:t>
            </a:r>
            <a:r>
              <a:rPr lang="en-CA" sz="2400" dirty="0">
                <a:latin typeface="Arial" pitchFamily="34" charset="0"/>
                <a:cs typeface="Arial" pitchFamily="34" charset="0"/>
              </a:rPr>
              <a:t>deceased is </a:t>
            </a:r>
            <a:r>
              <a:rPr lang="en-CA" sz="2400" dirty="0" smtClean="0">
                <a:latin typeface="Arial" pitchFamily="34" charset="0"/>
                <a:cs typeface="Arial" pitchFamily="34" charset="0"/>
              </a:rPr>
              <a:t>male, arrange </a:t>
            </a:r>
            <a:r>
              <a:rPr lang="en-CA" sz="2400" dirty="0">
                <a:latin typeface="Arial" pitchFamily="34" charset="0"/>
                <a:cs typeface="Arial" pitchFamily="34" charset="0"/>
              </a:rPr>
              <a:t>for Tallit to travel with </a:t>
            </a:r>
            <a:r>
              <a:rPr lang="en-CA" sz="2400" dirty="0" smtClean="0">
                <a:latin typeface="Arial" pitchFamily="34" charset="0"/>
                <a:cs typeface="Arial" pitchFamily="34" charset="0"/>
              </a:rPr>
              <a:t>deceased, </a:t>
            </a:r>
            <a:r>
              <a:rPr lang="en-CA" sz="2400" dirty="0">
                <a:latin typeface="Arial" pitchFamily="34" charset="0"/>
                <a:cs typeface="Arial" pitchFamily="34" charset="0"/>
              </a:rPr>
              <a:t>if </a:t>
            </a:r>
            <a:r>
              <a:rPr lang="en-CA" sz="2400" dirty="0" smtClean="0">
                <a:latin typeface="Arial" pitchFamily="34" charset="0"/>
                <a:cs typeface="Arial" pitchFamily="34" charset="0"/>
              </a:rPr>
              <a:t>possible</a:t>
            </a:r>
          </a:p>
          <a:p>
            <a:pPr marL="457200" indent="-457200">
              <a:buFont typeface="Wingdings" pitchFamily="2" charset="2"/>
              <a:buChar char="Ø"/>
            </a:pPr>
            <a:r>
              <a:rPr lang="en-CA" sz="2400" dirty="0">
                <a:latin typeface="Arial" pitchFamily="34" charset="0"/>
                <a:cs typeface="Arial" pitchFamily="34" charset="0"/>
              </a:rPr>
              <a:t>c</a:t>
            </a:r>
            <a:r>
              <a:rPr lang="en-CA" sz="2400" dirty="0" smtClean="0">
                <a:latin typeface="Arial" pitchFamily="34" charset="0"/>
                <a:cs typeface="Arial" pitchFamily="34" charset="0"/>
              </a:rPr>
              <a:t>ontact information for next of kin or other responsible person</a:t>
            </a:r>
            <a:endParaRPr lang="en-CA" sz="2800" dirty="0" smtClean="0">
              <a:latin typeface="Arial" pitchFamily="34" charset="0"/>
              <a:cs typeface="Arial" pitchFamily="34" charset="0"/>
            </a:endParaRPr>
          </a:p>
        </p:txBody>
      </p:sp>
    </p:spTree>
    <p:extLst>
      <p:ext uri="{BB962C8B-B14F-4D97-AF65-F5344CB8AC3E}">
        <p14:creationId xmlns:p14="http://schemas.microsoft.com/office/powerpoint/2010/main" val="32549345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46781" y="1412776"/>
            <a:ext cx="7416824" cy="584775"/>
          </a:xfrm>
          <a:prstGeom prst="rect">
            <a:avLst/>
          </a:prstGeom>
        </p:spPr>
        <p:txBody>
          <a:bodyPr wrap="square">
            <a:spAutoFit/>
          </a:bodyPr>
          <a:lstStyle/>
          <a:p>
            <a:pPr algn="ctr">
              <a:spcBef>
                <a:spcPts val="1200"/>
              </a:spcBef>
            </a:pPr>
            <a:r>
              <a:rPr lang="en-CA" sz="3200" dirty="0" smtClean="0">
                <a:latin typeface="Arial" pitchFamily="34" charset="0"/>
                <a:cs typeface="Arial" pitchFamily="34" charset="0"/>
              </a:rPr>
              <a:t>What to do at time of need</a:t>
            </a:r>
            <a:r>
              <a:rPr lang="en-CA" sz="3200" dirty="0">
                <a:latin typeface="Arial" pitchFamily="34" charset="0"/>
                <a:cs typeface="Arial" pitchFamily="34" charset="0"/>
              </a:rPr>
              <a:t> </a:t>
            </a:r>
            <a:r>
              <a:rPr lang="en-CA" sz="3200" dirty="0" smtClean="0">
                <a:latin typeface="Arial" pitchFamily="34" charset="0"/>
                <a:cs typeface="Arial" pitchFamily="34" charset="0"/>
              </a:rPr>
              <a:t>- 3</a:t>
            </a:r>
          </a:p>
        </p:txBody>
      </p:sp>
      <p:sp>
        <p:nvSpPr>
          <p:cNvPr id="7" name="Rectangle 6"/>
          <p:cNvSpPr/>
          <p:nvPr/>
        </p:nvSpPr>
        <p:spPr>
          <a:xfrm>
            <a:off x="955098" y="1988840"/>
            <a:ext cx="7416824" cy="4401205"/>
          </a:xfrm>
          <a:prstGeom prst="rect">
            <a:avLst/>
          </a:prstGeom>
        </p:spPr>
        <p:txBody>
          <a:bodyPr wrap="square">
            <a:spAutoFit/>
          </a:bodyPr>
          <a:lstStyle/>
          <a:p>
            <a:r>
              <a:rPr lang="en-CA" sz="2800" dirty="0" smtClean="0">
                <a:latin typeface="Arial" pitchFamily="34" charset="0"/>
                <a:cs typeface="Arial" pitchFamily="34" charset="0"/>
              </a:rPr>
              <a:t>The ED will provide information regarding:</a:t>
            </a:r>
          </a:p>
          <a:p>
            <a:pPr marL="457200" indent="-457200">
              <a:buFont typeface="Wingdings" pitchFamily="2" charset="2"/>
              <a:buChar char="Ø"/>
            </a:pPr>
            <a:r>
              <a:rPr lang="en-CA" sz="2800" dirty="0" smtClean="0">
                <a:latin typeface="Arial" pitchFamily="34" charset="0"/>
                <a:cs typeface="Arial" pitchFamily="34" charset="0"/>
              </a:rPr>
              <a:t>the </a:t>
            </a:r>
            <a:r>
              <a:rPr lang="en-CA" sz="2800" dirty="0">
                <a:latin typeface="Arial" pitchFamily="34" charset="0"/>
                <a:cs typeface="Arial" pitchFamily="34" charset="0"/>
              </a:rPr>
              <a:t>fees which will be collected by the funeral </a:t>
            </a:r>
            <a:r>
              <a:rPr lang="en-CA" sz="2800" dirty="0" smtClean="0">
                <a:latin typeface="Arial" pitchFamily="34" charset="0"/>
                <a:cs typeface="Arial" pitchFamily="34" charset="0"/>
              </a:rPr>
              <a:t>director </a:t>
            </a:r>
            <a:r>
              <a:rPr lang="en-CA" sz="2800" dirty="0">
                <a:latin typeface="Arial" pitchFamily="34" charset="0"/>
                <a:cs typeface="Arial" pitchFamily="34" charset="0"/>
              </a:rPr>
              <a:t>for</a:t>
            </a:r>
            <a:r>
              <a:rPr lang="en-CA" sz="2800" dirty="0" smtClean="0">
                <a:latin typeface="Arial" pitchFamily="34" charset="0"/>
                <a:cs typeface="Arial" pitchFamily="34" charset="0"/>
              </a:rPr>
              <a:t>:</a:t>
            </a:r>
          </a:p>
          <a:p>
            <a:pPr marL="914400" lvl="1" indent="-457200">
              <a:buFont typeface="Wingdings" pitchFamily="2" charset="2"/>
              <a:buChar char="v"/>
            </a:pPr>
            <a:r>
              <a:rPr lang="en-CA" sz="2800" dirty="0" smtClean="0">
                <a:latin typeface="Arial" pitchFamily="34" charset="0"/>
                <a:cs typeface="Arial" pitchFamily="34" charset="0"/>
              </a:rPr>
              <a:t>cemetery opening/closing</a:t>
            </a:r>
          </a:p>
          <a:p>
            <a:pPr marL="914400" lvl="1" indent="-457200">
              <a:buFont typeface="Wingdings" pitchFamily="2" charset="2"/>
              <a:buChar char="v"/>
            </a:pPr>
            <a:r>
              <a:rPr lang="en-CA" sz="2800" dirty="0" err="1" smtClean="0">
                <a:latin typeface="Arial" pitchFamily="34" charset="0"/>
                <a:cs typeface="Arial" pitchFamily="34" charset="0"/>
              </a:rPr>
              <a:t>tahara</a:t>
            </a:r>
            <a:r>
              <a:rPr lang="en-CA" sz="2800" dirty="0" smtClean="0">
                <a:latin typeface="Arial" pitchFamily="34" charset="0"/>
                <a:cs typeface="Arial" pitchFamily="34" charset="0"/>
              </a:rPr>
              <a:t> </a:t>
            </a:r>
            <a:r>
              <a:rPr lang="en-CA" sz="2800" dirty="0">
                <a:latin typeface="Arial" pitchFamily="34" charset="0"/>
                <a:cs typeface="Arial" pitchFamily="34" charset="0"/>
              </a:rPr>
              <a:t>(Ottawa Chevra </a:t>
            </a:r>
            <a:r>
              <a:rPr lang="en-CA" sz="2800" dirty="0" smtClean="0">
                <a:latin typeface="Arial" pitchFamily="34" charset="0"/>
                <a:cs typeface="Arial" pitchFamily="34" charset="0"/>
              </a:rPr>
              <a:t>Kadisha)</a:t>
            </a:r>
          </a:p>
          <a:p>
            <a:pPr marL="914400" lvl="1" indent="-457200">
              <a:buFont typeface="Wingdings" pitchFamily="2" charset="2"/>
              <a:buChar char="v"/>
            </a:pPr>
            <a:r>
              <a:rPr lang="en-CA" sz="2800" dirty="0" err="1" smtClean="0">
                <a:latin typeface="Arial" pitchFamily="34" charset="0"/>
                <a:cs typeface="Arial" pitchFamily="34" charset="0"/>
              </a:rPr>
              <a:t>Shomer</a:t>
            </a:r>
            <a:endParaRPr lang="en-CA" sz="2800" dirty="0" smtClean="0">
              <a:latin typeface="Arial" pitchFamily="34" charset="0"/>
              <a:cs typeface="Arial" pitchFamily="34" charset="0"/>
            </a:endParaRPr>
          </a:p>
          <a:p>
            <a:pPr marL="914400" lvl="1" indent="-457200">
              <a:buFont typeface="Wingdings" pitchFamily="2" charset="2"/>
              <a:buChar char="v"/>
            </a:pPr>
            <a:r>
              <a:rPr lang="en-CA" sz="2800" dirty="0" smtClean="0">
                <a:latin typeface="Arial" pitchFamily="34" charset="0"/>
                <a:cs typeface="Arial" pitchFamily="34" charset="0"/>
              </a:rPr>
              <a:t>and </a:t>
            </a:r>
            <a:r>
              <a:rPr lang="en-CA" sz="2800" dirty="0">
                <a:latin typeface="Arial" pitchFamily="34" charset="0"/>
                <a:cs typeface="Arial" pitchFamily="34" charset="0"/>
              </a:rPr>
              <a:t>interment </a:t>
            </a:r>
            <a:r>
              <a:rPr lang="en-CA" sz="2800" dirty="0" smtClean="0">
                <a:latin typeface="Arial" pitchFamily="34" charset="0"/>
                <a:cs typeface="Arial" pitchFamily="34" charset="0"/>
              </a:rPr>
              <a:t>rights/synagogue </a:t>
            </a:r>
            <a:r>
              <a:rPr lang="en-CA" sz="2800" dirty="0">
                <a:latin typeface="Arial" pitchFamily="34" charset="0"/>
                <a:cs typeface="Arial" pitchFamily="34" charset="0"/>
              </a:rPr>
              <a:t>fees, if </a:t>
            </a:r>
            <a:r>
              <a:rPr lang="en-CA" sz="2800" dirty="0" smtClean="0">
                <a:latin typeface="Arial" pitchFamily="34" charset="0"/>
                <a:cs typeface="Arial" pitchFamily="34" charset="0"/>
              </a:rPr>
              <a:t>applicable</a:t>
            </a:r>
            <a:endParaRPr lang="en-CA" sz="2800" dirty="0">
              <a:latin typeface="Arial" pitchFamily="34" charset="0"/>
              <a:cs typeface="Arial" pitchFamily="34" charset="0"/>
            </a:endParaRPr>
          </a:p>
          <a:p>
            <a:pPr marL="457200" indent="-457200">
              <a:buFont typeface="Wingdings" pitchFamily="2" charset="2"/>
              <a:buChar char="Ø"/>
            </a:pPr>
            <a:r>
              <a:rPr lang="en-CA" sz="2800" dirty="0" smtClean="0">
                <a:latin typeface="Arial" pitchFamily="34" charset="0"/>
                <a:cs typeface="Arial" pitchFamily="34" charset="0"/>
              </a:rPr>
              <a:t>timing </a:t>
            </a:r>
            <a:r>
              <a:rPr lang="en-CA" sz="2800" dirty="0">
                <a:latin typeface="Arial" pitchFamily="34" charset="0"/>
                <a:cs typeface="Arial" pitchFamily="34" charset="0"/>
              </a:rPr>
              <a:t>for the funeral </a:t>
            </a:r>
            <a:r>
              <a:rPr lang="en-CA" sz="2800" dirty="0" smtClean="0">
                <a:latin typeface="Arial" pitchFamily="34" charset="0"/>
                <a:cs typeface="Arial" pitchFamily="34" charset="0"/>
              </a:rPr>
              <a:t>service</a:t>
            </a:r>
          </a:p>
          <a:p>
            <a:pPr marL="457200" indent="-457200">
              <a:buFont typeface="Wingdings" pitchFamily="2" charset="2"/>
              <a:buChar char="Ø"/>
            </a:pPr>
            <a:r>
              <a:rPr lang="en-CA" sz="2800" dirty="0">
                <a:latin typeface="Arial" pitchFamily="34" charset="0"/>
                <a:cs typeface="Arial" pitchFamily="34" charset="0"/>
              </a:rPr>
              <a:t>f</a:t>
            </a:r>
            <a:r>
              <a:rPr lang="en-CA" sz="2800" dirty="0" smtClean="0">
                <a:latin typeface="Arial" pitchFamily="34" charset="0"/>
                <a:cs typeface="Arial" pitchFamily="34" charset="0"/>
              </a:rPr>
              <a:t>uneral service location</a:t>
            </a:r>
          </a:p>
        </p:txBody>
      </p:sp>
    </p:spTree>
    <p:extLst>
      <p:ext uri="{BB962C8B-B14F-4D97-AF65-F5344CB8AC3E}">
        <p14:creationId xmlns:p14="http://schemas.microsoft.com/office/powerpoint/2010/main" val="8722851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71600" y="1196752"/>
            <a:ext cx="7416824" cy="584775"/>
          </a:xfrm>
          <a:prstGeom prst="rect">
            <a:avLst/>
          </a:prstGeom>
        </p:spPr>
        <p:txBody>
          <a:bodyPr wrap="square">
            <a:spAutoFit/>
          </a:bodyPr>
          <a:lstStyle/>
          <a:p>
            <a:pPr algn="ctr">
              <a:spcBef>
                <a:spcPts val="1200"/>
              </a:spcBef>
            </a:pPr>
            <a:r>
              <a:rPr lang="en-CA" sz="3200" dirty="0" smtClean="0">
                <a:latin typeface="Arial" pitchFamily="34" charset="0"/>
                <a:cs typeface="Arial" pitchFamily="34" charset="0"/>
              </a:rPr>
              <a:t>What to do at time of need</a:t>
            </a:r>
            <a:r>
              <a:rPr lang="en-CA" sz="3200" dirty="0">
                <a:latin typeface="Arial" pitchFamily="34" charset="0"/>
                <a:cs typeface="Arial" pitchFamily="34" charset="0"/>
              </a:rPr>
              <a:t> </a:t>
            </a:r>
            <a:r>
              <a:rPr lang="en-CA" sz="3200" dirty="0" smtClean="0">
                <a:latin typeface="Arial" pitchFamily="34" charset="0"/>
                <a:cs typeface="Arial" pitchFamily="34" charset="0"/>
              </a:rPr>
              <a:t>- 4</a:t>
            </a:r>
          </a:p>
        </p:txBody>
      </p:sp>
      <p:sp>
        <p:nvSpPr>
          <p:cNvPr id="7" name="Rectangle 6"/>
          <p:cNvSpPr/>
          <p:nvPr/>
        </p:nvSpPr>
        <p:spPr>
          <a:xfrm>
            <a:off x="979917" y="1844824"/>
            <a:ext cx="7416824" cy="4524315"/>
          </a:xfrm>
          <a:prstGeom prst="rect">
            <a:avLst/>
          </a:prstGeom>
        </p:spPr>
        <p:txBody>
          <a:bodyPr wrap="square">
            <a:spAutoFit/>
          </a:bodyPr>
          <a:lstStyle/>
          <a:p>
            <a:r>
              <a:rPr lang="en-CA" sz="2400" dirty="0" smtClean="0">
                <a:latin typeface="Arial" pitchFamily="34" charset="0"/>
                <a:cs typeface="Arial" pitchFamily="34" charset="0"/>
              </a:rPr>
              <a:t>Once the basic decisions (such as burial location, choice of funeral home, choice of funeral package, payment of all costs and notification of Rabbi) have been decided, the funeral will take place.</a:t>
            </a:r>
            <a:endParaRPr lang="en-CA" sz="2400" dirty="0">
              <a:latin typeface="Arial" pitchFamily="34" charset="0"/>
              <a:cs typeface="Arial" pitchFamily="34" charset="0"/>
            </a:endParaRPr>
          </a:p>
          <a:p>
            <a:pPr>
              <a:spcBef>
                <a:spcPts val="1200"/>
              </a:spcBef>
            </a:pPr>
            <a:r>
              <a:rPr lang="en-CA" sz="2400" dirty="0" smtClean="0">
                <a:latin typeface="Arial" pitchFamily="34" charset="0"/>
                <a:cs typeface="Arial" pitchFamily="34" charset="0"/>
              </a:rPr>
              <a:t>The Executive Director of Jewish Memorial </a:t>
            </a:r>
            <a:r>
              <a:rPr lang="en-CA" sz="2400" dirty="0">
                <a:latin typeface="Arial" pitchFamily="34" charset="0"/>
                <a:cs typeface="Arial" pitchFamily="34" charset="0"/>
              </a:rPr>
              <a:t>G</a:t>
            </a:r>
            <a:r>
              <a:rPr lang="en-CA" sz="2400" dirty="0" smtClean="0">
                <a:latin typeface="Arial" pitchFamily="34" charset="0"/>
                <a:cs typeface="Arial" pitchFamily="34" charset="0"/>
              </a:rPr>
              <a:t>ardens will assist you with all of the details and will answer your questions as you deal with the many requirements necessary at the time of need.  Pre-arrangement, of course, will lessen the number of decisions to be made at that time.</a:t>
            </a:r>
          </a:p>
          <a:p>
            <a:pPr>
              <a:spcBef>
                <a:spcPts val="1200"/>
              </a:spcBef>
            </a:pPr>
            <a:r>
              <a:rPr lang="en-CA" sz="2400" dirty="0" smtClean="0">
                <a:latin typeface="Arial" pitchFamily="34" charset="0"/>
                <a:cs typeface="Arial" pitchFamily="34" charset="0"/>
              </a:rPr>
              <a:t>Full details are available on the JMG website</a:t>
            </a:r>
            <a:r>
              <a:rPr lang="en-CA" sz="2800" dirty="0" smtClean="0">
                <a:latin typeface="Arial" pitchFamily="34" charset="0"/>
                <a:cs typeface="Arial" pitchFamily="34" charset="0"/>
              </a:rPr>
              <a:t>. </a:t>
            </a:r>
          </a:p>
        </p:txBody>
      </p:sp>
    </p:spTree>
    <p:extLst>
      <p:ext uri="{BB962C8B-B14F-4D97-AF65-F5344CB8AC3E}">
        <p14:creationId xmlns:p14="http://schemas.microsoft.com/office/powerpoint/2010/main" val="8722851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2839576"/>
            <a:ext cx="7416824" cy="2862322"/>
          </a:xfrm>
          <a:prstGeom prst="rect">
            <a:avLst/>
          </a:prstGeom>
        </p:spPr>
        <p:txBody>
          <a:bodyPr wrap="square">
            <a:spAutoFit/>
          </a:bodyPr>
          <a:lstStyle/>
          <a:p>
            <a:pPr marL="457200" indent="-457200">
              <a:buFont typeface="Wingdings" pitchFamily="2" charset="2"/>
              <a:buChar char="Ø"/>
            </a:pPr>
            <a:r>
              <a:rPr lang="en-CA" sz="2800" dirty="0">
                <a:latin typeface="Arial" pitchFamily="34" charset="0"/>
                <a:cs typeface="Arial" pitchFamily="34" charset="0"/>
              </a:rPr>
              <a:t>History </a:t>
            </a:r>
            <a:r>
              <a:rPr lang="en-CA" sz="2800" dirty="0" smtClean="0">
                <a:latin typeface="Arial" pitchFamily="34" charset="0"/>
                <a:cs typeface="Arial" pitchFamily="34" charset="0"/>
              </a:rPr>
              <a:t>of </a:t>
            </a:r>
            <a:r>
              <a:rPr lang="en-CA" sz="2800" dirty="0">
                <a:latin typeface="Arial" pitchFamily="34" charset="0"/>
                <a:cs typeface="Arial" pitchFamily="34" charset="0"/>
              </a:rPr>
              <a:t>the Jewish Memorial </a:t>
            </a:r>
            <a:r>
              <a:rPr lang="en-CA" sz="2800" dirty="0" smtClean="0">
                <a:latin typeface="Arial" pitchFamily="34" charset="0"/>
                <a:cs typeface="Arial" pitchFamily="34" charset="0"/>
              </a:rPr>
              <a:t>Gardens</a:t>
            </a:r>
            <a:endParaRPr lang="en-CA" sz="2800" dirty="0">
              <a:latin typeface="Arial" pitchFamily="34" charset="0"/>
              <a:cs typeface="Arial" pitchFamily="34" charset="0"/>
            </a:endParaRPr>
          </a:p>
          <a:p>
            <a:pPr marL="457200" indent="-457200">
              <a:spcBef>
                <a:spcPts val="1200"/>
              </a:spcBef>
              <a:buFont typeface="Wingdings" pitchFamily="2" charset="2"/>
              <a:buChar char="Ø"/>
            </a:pPr>
            <a:r>
              <a:rPr lang="en-CA" sz="2800" dirty="0">
                <a:latin typeface="Arial" pitchFamily="34" charset="0"/>
                <a:cs typeface="Arial" pitchFamily="34" charset="0"/>
              </a:rPr>
              <a:t>Pre-arrangements for cemetery </a:t>
            </a:r>
            <a:r>
              <a:rPr lang="en-CA" sz="2800" dirty="0" smtClean="0">
                <a:latin typeface="Arial" pitchFamily="34" charset="0"/>
                <a:cs typeface="Arial" pitchFamily="34" charset="0"/>
              </a:rPr>
              <a:t>use</a:t>
            </a:r>
            <a:endParaRPr lang="en-CA" sz="2800" dirty="0">
              <a:latin typeface="Arial" pitchFamily="34" charset="0"/>
              <a:cs typeface="Arial" pitchFamily="34" charset="0"/>
            </a:endParaRPr>
          </a:p>
          <a:p>
            <a:pPr marL="457200" indent="-457200">
              <a:spcBef>
                <a:spcPts val="1200"/>
              </a:spcBef>
              <a:buFont typeface="Wingdings" pitchFamily="2" charset="2"/>
              <a:buChar char="Ø"/>
            </a:pPr>
            <a:r>
              <a:rPr lang="en-CA" sz="2800" dirty="0">
                <a:latin typeface="Arial" pitchFamily="34" charset="0"/>
                <a:cs typeface="Arial" pitchFamily="34" charset="0"/>
              </a:rPr>
              <a:t>Basic information at time of </a:t>
            </a:r>
            <a:r>
              <a:rPr lang="en-CA" sz="2800" dirty="0" smtClean="0">
                <a:latin typeface="Arial" pitchFamily="34" charset="0"/>
                <a:cs typeface="Arial" pitchFamily="34" charset="0"/>
              </a:rPr>
              <a:t>need</a:t>
            </a:r>
            <a:endParaRPr lang="en-CA" sz="2800" dirty="0">
              <a:latin typeface="Arial" pitchFamily="34" charset="0"/>
              <a:cs typeface="Arial" pitchFamily="34" charset="0"/>
            </a:endParaRPr>
          </a:p>
          <a:p>
            <a:pPr marL="457200" indent="-457200">
              <a:spcBef>
                <a:spcPts val="1200"/>
              </a:spcBef>
              <a:buFont typeface="Wingdings" pitchFamily="2" charset="2"/>
              <a:buChar char="Ø"/>
            </a:pPr>
            <a:r>
              <a:rPr lang="en-CA" sz="2800" dirty="0">
                <a:latin typeface="Arial" pitchFamily="34" charset="0"/>
                <a:cs typeface="Arial" pitchFamily="34" charset="0"/>
              </a:rPr>
              <a:t>Service providers and their </a:t>
            </a:r>
            <a:r>
              <a:rPr lang="en-CA" sz="2800" dirty="0" smtClean="0">
                <a:latin typeface="Arial" pitchFamily="34" charset="0"/>
                <a:cs typeface="Arial" pitchFamily="34" charset="0"/>
              </a:rPr>
              <a:t>services</a:t>
            </a:r>
            <a:endParaRPr lang="en-CA" sz="2800" dirty="0">
              <a:latin typeface="Arial" pitchFamily="34" charset="0"/>
              <a:cs typeface="Arial" pitchFamily="34" charset="0"/>
            </a:endParaRPr>
          </a:p>
          <a:p>
            <a:pPr marL="457200" indent="-457200">
              <a:spcBef>
                <a:spcPts val="1200"/>
              </a:spcBef>
              <a:buFont typeface="Wingdings" pitchFamily="2" charset="2"/>
              <a:buChar char="Ø"/>
            </a:pPr>
            <a:r>
              <a:rPr lang="en-CA" sz="2800" dirty="0" smtClean="0">
                <a:latin typeface="Arial" pitchFamily="34" charset="0"/>
                <a:cs typeface="Arial" pitchFamily="34" charset="0"/>
              </a:rPr>
              <a:t>Your questions</a:t>
            </a:r>
            <a:r>
              <a:rPr lang="en-CA" dirty="0" smtClean="0"/>
              <a:t> </a:t>
            </a:r>
            <a:endParaRPr lang="en-CA" dirty="0"/>
          </a:p>
        </p:txBody>
      </p:sp>
      <p:sp>
        <p:nvSpPr>
          <p:cNvPr id="3" name="Rectangle 2"/>
          <p:cNvSpPr/>
          <p:nvPr/>
        </p:nvSpPr>
        <p:spPr>
          <a:xfrm>
            <a:off x="971600" y="1772816"/>
            <a:ext cx="7416824" cy="523220"/>
          </a:xfrm>
          <a:prstGeom prst="rect">
            <a:avLst/>
          </a:prstGeom>
        </p:spPr>
        <p:txBody>
          <a:bodyPr wrap="square">
            <a:spAutoFit/>
          </a:bodyPr>
          <a:lstStyle/>
          <a:p>
            <a:r>
              <a:rPr lang="en-CA" sz="2800" dirty="0" smtClean="0">
                <a:latin typeface="Arial" pitchFamily="34" charset="0"/>
                <a:cs typeface="Arial" pitchFamily="34" charset="0"/>
              </a:rPr>
              <a:t>Topics for presentation</a:t>
            </a:r>
            <a:endParaRPr lang="en-CA" sz="2800" dirty="0">
              <a:latin typeface="Arial" pitchFamily="34" charset="0"/>
              <a:cs typeface="Arial" pitchFamily="34" charset="0"/>
            </a:endParaRPr>
          </a:p>
        </p:txBody>
      </p:sp>
    </p:spTree>
    <p:extLst>
      <p:ext uri="{BB962C8B-B14F-4D97-AF65-F5344CB8AC3E}">
        <p14:creationId xmlns:p14="http://schemas.microsoft.com/office/powerpoint/2010/main" val="31890570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2622391"/>
            <a:ext cx="7416824" cy="2246769"/>
          </a:xfrm>
          <a:prstGeom prst="rect">
            <a:avLst/>
          </a:prstGeom>
        </p:spPr>
        <p:txBody>
          <a:bodyPr wrap="square">
            <a:spAutoFit/>
          </a:bodyPr>
          <a:lstStyle/>
          <a:p>
            <a:r>
              <a:rPr lang="en-CA" sz="2800" dirty="0" smtClean="0">
                <a:latin typeface="Arial" pitchFamily="34" charset="0"/>
                <a:cs typeface="Arial" pitchFamily="34" charset="0"/>
              </a:rPr>
              <a:t>Flower Planting</a:t>
            </a:r>
          </a:p>
          <a:p>
            <a:endParaRPr lang="en-CA" sz="2800" dirty="0" smtClean="0">
              <a:latin typeface="Arial" pitchFamily="34" charset="0"/>
              <a:cs typeface="Arial" pitchFamily="34" charset="0"/>
            </a:endParaRPr>
          </a:p>
          <a:p>
            <a:pPr marL="457200" indent="-457200">
              <a:buFont typeface="Wingdings" pitchFamily="2" charset="2"/>
              <a:buChar char="Ø"/>
            </a:pPr>
            <a:r>
              <a:rPr lang="en-CA" sz="2800" dirty="0" smtClean="0">
                <a:latin typeface="Arial" pitchFamily="34" charset="0"/>
                <a:cs typeface="Arial" pitchFamily="34" charset="0"/>
              </a:rPr>
              <a:t>Flower Planting</a:t>
            </a:r>
          </a:p>
          <a:p>
            <a:endParaRPr lang="en-CA" sz="2800" dirty="0" smtClean="0">
              <a:latin typeface="Arial" pitchFamily="34" charset="0"/>
              <a:cs typeface="Arial" pitchFamily="34" charset="0"/>
            </a:endParaRPr>
          </a:p>
          <a:p>
            <a:pPr marL="457200" indent="-457200">
              <a:buFont typeface="Wingdings" pitchFamily="2" charset="2"/>
              <a:buChar char="Ø"/>
            </a:pPr>
            <a:r>
              <a:rPr lang="en-CA" sz="2800" dirty="0" smtClean="0">
                <a:latin typeface="Arial" pitchFamily="34" charset="0"/>
                <a:cs typeface="Arial" pitchFamily="34" charset="0"/>
              </a:rPr>
              <a:t>25 Year Planting Plan</a:t>
            </a:r>
            <a:endParaRPr lang="en-CA" sz="2800" dirty="0">
              <a:latin typeface="Arial" pitchFamily="34" charset="0"/>
              <a:cs typeface="Arial" pitchFamily="34" charset="0"/>
            </a:endParaRPr>
          </a:p>
        </p:txBody>
      </p:sp>
    </p:spTree>
    <p:extLst>
      <p:ext uri="{BB962C8B-B14F-4D97-AF65-F5344CB8AC3E}">
        <p14:creationId xmlns:p14="http://schemas.microsoft.com/office/powerpoint/2010/main" val="31890570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1560" y="1585243"/>
            <a:ext cx="8280920" cy="2923877"/>
          </a:xfrm>
          <a:prstGeom prst="rect">
            <a:avLst/>
          </a:prstGeom>
        </p:spPr>
        <p:txBody>
          <a:bodyPr wrap="square">
            <a:spAutoFit/>
          </a:bodyPr>
          <a:lstStyle/>
          <a:p>
            <a:r>
              <a:rPr lang="en-CA" sz="3200" dirty="0" smtClean="0">
                <a:latin typeface="Arial" pitchFamily="34" charset="0"/>
                <a:cs typeface="Arial" pitchFamily="34" charset="0"/>
              </a:rPr>
              <a:t>For </a:t>
            </a:r>
            <a:r>
              <a:rPr lang="en-CA" sz="3200" dirty="0">
                <a:latin typeface="Arial" pitchFamily="34" charset="0"/>
                <a:cs typeface="Arial" pitchFamily="34" charset="0"/>
              </a:rPr>
              <a:t>more information, visit </a:t>
            </a:r>
            <a:r>
              <a:rPr lang="en-CA" sz="3200" u="sng" dirty="0">
                <a:latin typeface="Arial" pitchFamily="34" charset="0"/>
                <a:cs typeface="Arial" pitchFamily="34" charset="0"/>
                <a:hlinkClick r:id="rId2"/>
              </a:rPr>
              <a:t>www.jewishmemorialgardens.org</a:t>
            </a:r>
            <a:endParaRPr lang="en-CA" sz="3200" dirty="0">
              <a:latin typeface="Arial" pitchFamily="34" charset="0"/>
              <a:cs typeface="Arial" pitchFamily="34" charset="0"/>
            </a:endParaRPr>
          </a:p>
          <a:p>
            <a:r>
              <a:rPr lang="en-CA" sz="3000" dirty="0">
                <a:latin typeface="Arial" pitchFamily="34" charset="0"/>
                <a:cs typeface="Arial" pitchFamily="34" charset="0"/>
              </a:rPr>
              <a:t>Among the information posted there are:</a:t>
            </a:r>
          </a:p>
          <a:p>
            <a:pPr lvl="1"/>
            <a:r>
              <a:rPr lang="en-CA" sz="3000" dirty="0" smtClean="0">
                <a:latin typeface="Arial" pitchFamily="34" charset="0"/>
                <a:cs typeface="Arial" pitchFamily="34" charset="0"/>
              </a:rPr>
              <a:t>By-laws:  Governance; Structure; Operations</a:t>
            </a:r>
            <a:endParaRPr lang="en-CA" sz="3000" dirty="0">
              <a:latin typeface="Arial" pitchFamily="34" charset="0"/>
              <a:cs typeface="Arial" pitchFamily="34" charset="0"/>
            </a:endParaRPr>
          </a:p>
          <a:p>
            <a:pPr lvl="1"/>
            <a:r>
              <a:rPr lang="en-CA" sz="3000" dirty="0">
                <a:latin typeface="Arial" pitchFamily="34" charset="0"/>
                <a:cs typeface="Arial" pitchFamily="34" charset="0"/>
              </a:rPr>
              <a:t>Price list</a:t>
            </a:r>
          </a:p>
          <a:p>
            <a:pPr lvl="1"/>
            <a:r>
              <a:rPr lang="en-CA" sz="3000" dirty="0" smtClean="0">
                <a:latin typeface="Arial" pitchFamily="34" charset="0"/>
                <a:cs typeface="Arial" pitchFamily="34" charset="0"/>
              </a:rPr>
              <a:t>Purchase Contract; Resale Endorsement</a:t>
            </a:r>
            <a:endParaRPr lang="en-CA" sz="3000" dirty="0">
              <a:latin typeface="Arial" pitchFamily="34" charset="0"/>
              <a:cs typeface="Arial" pitchFamily="34" charset="0"/>
            </a:endParaRPr>
          </a:p>
        </p:txBody>
      </p:sp>
      <p:sp>
        <p:nvSpPr>
          <p:cNvPr id="4" name="Rectangle 3"/>
          <p:cNvSpPr/>
          <p:nvPr/>
        </p:nvSpPr>
        <p:spPr>
          <a:xfrm>
            <a:off x="611560" y="4653136"/>
            <a:ext cx="7848872" cy="1477328"/>
          </a:xfrm>
          <a:prstGeom prst="rect">
            <a:avLst/>
          </a:prstGeom>
        </p:spPr>
        <p:txBody>
          <a:bodyPr wrap="square">
            <a:spAutoFit/>
          </a:bodyPr>
          <a:lstStyle/>
          <a:p>
            <a:r>
              <a:rPr lang="en-CA" sz="3000" dirty="0" smtClean="0">
                <a:latin typeface="Arial" pitchFamily="34" charset="0"/>
                <a:cs typeface="Arial" pitchFamily="34" charset="0"/>
              </a:rPr>
              <a:t>More will </a:t>
            </a:r>
            <a:r>
              <a:rPr lang="en-CA" sz="3000" dirty="0">
                <a:latin typeface="Arial" pitchFamily="34" charset="0"/>
                <a:cs typeface="Arial" pitchFamily="34" charset="0"/>
              </a:rPr>
              <a:t>be added </a:t>
            </a:r>
            <a:r>
              <a:rPr lang="en-CA" sz="3000" dirty="0" smtClean="0">
                <a:latin typeface="Arial" pitchFamily="34" charset="0"/>
                <a:cs typeface="Arial" pitchFamily="34" charset="0"/>
              </a:rPr>
              <a:t>as Jewish Memorial gardens continues </a:t>
            </a:r>
            <a:r>
              <a:rPr lang="en-CA" sz="3000" dirty="0">
                <a:latin typeface="Arial" pitchFamily="34" charset="0"/>
                <a:cs typeface="Arial" pitchFamily="34" charset="0"/>
              </a:rPr>
              <a:t>to develop information useful to our community.</a:t>
            </a:r>
          </a:p>
        </p:txBody>
      </p:sp>
    </p:spTree>
    <p:extLst>
      <p:ext uri="{BB962C8B-B14F-4D97-AF65-F5344CB8AC3E}">
        <p14:creationId xmlns:p14="http://schemas.microsoft.com/office/powerpoint/2010/main" val="1036397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75656" y="1484784"/>
            <a:ext cx="5904656" cy="584775"/>
          </a:xfrm>
          <a:prstGeom prst="rect">
            <a:avLst/>
          </a:prstGeom>
          <a:noFill/>
        </p:spPr>
        <p:txBody>
          <a:bodyPr wrap="square" rtlCol="0">
            <a:spAutoFit/>
          </a:bodyPr>
          <a:lstStyle/>
          <a:p>
            <a:pPr algn="ctr"/>
            <a:r>
              <a:rPr lang="en-CA" sz="3200" b="1" dirty="0" smtClean="0">
                <a:latin typeface="Arial" pitchFamily="34" charset="0"/>
                <a:cs typeface="Arial" pitchFamily="34" charset="0"/>
              </a:rPr>
              <a:t>JMG PRICE LIST</a:t>
            </a:r>
            <a:endParaRPr lang="en-CA" sz="3200" b="1" dirty="0">
              <a:latin typeface="Arial" pitchFamily="34" charset="0"/>
              <a:cs typeface="Arial" pitchFamily="34" charset="0"/>
            </a:endParaRPr>
          </a:p>
        </p:txBody>
      </p:sp>
      <p:sp>
        <p:nvSpPr>
          <p:cNvPr id="5" name="TextBox 4"/>
          <p:cNvSpPr txBox="1"/>
          <p:nvPr/>
        </p:nvSpPr>
        <p:spPr>
          <a:xfrm>
            <a:off x="1694404" y="2178968"/>
            <a:ext cx="5976664" cy="138499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CA" sz="2800" b="1" dirty="0" smtClean="0">
                <a:latin typeface="Arial" pitchFamily="34" charset="0"/>
                <a:cs typeface="Arial" pitchFamily="34" charset="0"/>
              </a:rPr>
              <a:t>Purchase of an Interment </a:t>
            </a:r>
            <a:r>
              <a:rPr lang="en-CA" sz="2800" b="1" dirty="0" smtClean="0">
                <a:latin typeface="Arial" pitchFamily="34" charset="0"/>
                <a:cs typeface="Arial" pitchFamily="34" charset="0"/>
              </a:rPr>
              <a:t>Right</a:t>
            </a:r>
            <a:endParaRPr lang="en-CA" sz="2800" b="1" dirty="0" smtClean="0">
              <a:latin typeface="Arial" pitchFamily="34" charset="0"/>
              <a:cs typeface="Arial" pitchFamily="34" charset="0"/>
            </a:endParaRPr>
          </a:p>
          <a:p>
            <a:r>
              <a:rPr lang="en-CA" sz="2800" b="1" dirty="0" smtClean="0">
                <a:latin typeface="Arial" pitchFamily="34" charset="0"/>
                <a:cs typeface="Arial" pitchFamily="34" charset="0"/>
              </a:rPr>
              <a:t>	Bank </a:t>
            </a:r>
            <a:r>
              <a:rPr lang="en-CA" sz="2800" b="1" dirty="0" smtClean="0">
                <a:latin typeface="Arial" pitchFamily="34" charset="0"/>
                <a:cs typeface="Arial" pitchFamily="34" charset="0"/>
              </a:rPr>
              <a:t>Street - $3750</a:t>
            </a:r>
          </a:p>
          <a:p>
            <a:r>
              <a:rPr lang="en-CA" sz="2800" b="1" dirty="0" smtClean="0">
                <a:latin typeface="Arial" pitchFamily="34" charset="0"/>
                <a:cs typeface="Arial" pitchFamily="34" charset="0"/>
              </a:rPr>
              <a:t>	Osgoode      </a:t>
            </a:r>
            <a:r>
              <a:rPr lang="en-CA" sz="2800" b="1" dirty="0" smtClean="0">
                <a:latin typeface="Arial" pitchFamily="34" charset="0"/>
                <a:cs typeface="Arial" pitchFamily="34" charset="0"/>
              </a:rPr>
              <a:t>- $</a:t>
            </a:r>
            <a:r>
              <a:rPr lang="en-CA" sz="2800" b="1" dirty="0" smtClean="0">
                <a:latin typeface="Arial" pitchFamily="34" charset="0"/>
                <a:cs typeface="Arial" pitchFamily="34" charset="0"/>
              </a:rPr>
              <a:t>2400</a:t>
            </a:r>
            <a:endParaRPr lang="en-CA" sz="2800" b="1" dirty="0" smtClean="0">
              <a:latin typeface="Arial" pitchFamily="34" charset="0"/>
              <a:cs typeface="Arial" pitchFamily="34" charset="0"/>
            </a:endParaRPr>
          </a:p>
        </p:txBody>
      </p:sp>
      <p:sp>
        <p:nvSpPr>
          <p:cNvPr id="6" name="TextBox 5"/>
          <p:cNvSpPr txBox="1"/>
          <p:nvPr/>
        </p:nvSpPr>
        <p:spPr>
          <a:xfrm>
            <a:off x="1694404" y="3686619"/>
            <a:ext cx="5976664" cy="1384995"/>
          </a:xfrm>
          <a:prstGeom prst="rect">
            <a:avLst/>
          </a:prstGeom>
          <a:noFill/>
          <a:ln>
            <a:noFill/>
          </a:ln>
        </p:spPr>
        <p:txBody>
          <a:bodyPr wrap="square" rtlCol="0">
            <a:spAutoFit/>
          </a:bodyPr>
          <a:lstStyle/>
          <a:p>
            <a:r>
              <a:rPr lang="en-CA" sz="2800" b="1" dirty="0" smtClean="0">
                <a:latin typeface="Arial" pitchFamily="34" charset="0"/>
                <a:cs typeface="Arial" pitchFamily="34" charset="0"/>
              </a:rPr>
              <a:t>Opening and Closing of </a:t>
            </a:r>
            <a:r>
              <a:rPr lang="en-CA" sz="2800" b="1" dirty="0" smtClean="0">
                <a:latin typeface="Arial" pitchFamily="34" charset="0"/>
                <a:cs typeface="Arial" pitchFamily="34" charset="0"/>
              </a:rPr>
              <a:t>Grave</a:t>
            </a:r>
            <a:endParaRPr lang="en-CA" sz="2800" b="1" dirty="0" smtClean="0">
              <a:latin typeface="Arial" pitchFamily="34" charset="0"/>
              <a:cs typeface="Arial" pitchFamily="34" charset="0"/>
            </a:endParaRPr>
          </a:p>
          <a:p>
            <a:r>
              <a:rPr lang="en-CA" sz="2800" b="1" dirty="0" smtClean="0">
                <a:latin typeface="Arial" pitchFamily="34" charset="0"/>
                <a:cs typeface="Arial" pitchFamily="34" charset="0"/>
              </a:rPr>
              <a:t>	Summer </a:t>
            </a:r>
            <a:r>
              <a:rPr lang="en-CA" sz="2800" b="1" dirty="0" smtClean="0">
                <a:latin typeface="Arial" pitchFamily="34" charset="0"/>
                <a:cs typeface="Arial" pitchFamily="34" charset="0"/>
              </a:rPr>
              <a:t>months - $2100</a:t>
            </a:r>
          </a:p>
          <a:p>
            <a:r>
              <a:rPr lang="en-CA" sz="2800" b="1" dirty="0" smtClean="0">
                <a:latin typeface="Arial" pitchFamily="34" charset="0"/>
                <a:cs typeface="Arial" pitchFamily="34" charset="0"/>
              </a:rPr>
              <a:t>	Winter </a:t>
            </a:r>
            <a:r>
              <a:rPr lang="en-CA" sz="2800" b="1" dirty="0" smtClean="0">
                <a:latin typeface="Arial" pitchFamily="34" charset="0"/>
                <a:cs typeface="Arial" pitchFamily="34" charset="0"/>
              </a:rPr>
              <a:t>months    - $</a:t>
            </a:r>
            <a:r>
              <a:rPr lang="en-CA" sz="2800" b="1" dirty="0" smtClean="0">
                <a:latin typeface="Arial" pitchFamily="34" charset="0"/>
                <a:cs typeface="Arial" pitchFamily="34" charset="0"/>
              </a:rPr>
              <a:t>2600</a:t>
            </a:r>
            <a:endParaRPr lang="en-CA" sz="2800" b="1" dirty="0" smtClean="0">
              <a:latin typeface="Arial" pitchFamily="34" charset="0"/>
              <a:cs typeface="Arial" pitchFamily="34" charset="0"/>
            </a:endParaRPr>
          </a:p>
        </p:txBody>
      </p:sp>
      <p:sp>
        <p:nvSpPr>
          <p:cNvPr id="7" name="TextBox 6"/>
          <p:cNvSpPr txBox="1"/>
          <p:nvPr/>
        </p:nvSpPr>
        <p:spPr>
          <a:xfrm>
            <a:off x="1475656" y="5215086"/>
            <a:ext cx="6339428" cy="369332"/>
          </a:xfrm>
          <a:prstGeom prst="rect">
            <a:avLst/>
          </a:prstGeom>
          <a:noFill/>
        </p:spPr>
        <p:txBody>
          <a:bodyPr wrap="none" rtlCol="0">
            <a:spAutoFit/>
          </a:bodyPr>
          <a:lstStyle/>
          <a:p>
            <a:r>
              <a:rPr lang="en-CA" b="1" dirty="0" smtClean="0"/>
              <a:t>Prices are current as of October 2012, and are subject to change.</a:t>
            </a:r>
            <a:endParaRPr lang="en-CA"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3" y="1628800"/>
            <a:ext cx="8676457" cy="523220"/>
          </a:xfrm>
          <a:prstGeom prst="rect">
            <a:avLst/>
          </a:prstGeom>
          <a:noFill/>
        </p:spPr>
        <p:txBody>
          <a:bodyPr wrap="square" rtlCol="0">
            <a:spAutoFit/>
          </a:bodyPr>
          <a:lstStyle/>
          <a:p>
            <a:pPr algn="ctr"/>
            <a:r>
              <a:rPr lang="en-CA" sz="2800" b="1" dirty="0" smtClean="0">
                <a:latin typeface="Arial" pitchFamily="34" charset="0"/>
                <a:cs typeface="Arial" pitchFamily="34" charset="0"/>
              </a:rPr>
              <a:t>Other </a:t>
            </a:r>
            <a:r>
              <a:rPr lang="en-CA" sz="2800" b="1" dirty="0" smtClean="0">
                <a:latin typeface="Arial" pitchFamily="34" charset="0"/>
                <a:cs typeface="Arial" pitchFamily="34" charset="0"/>
              </a:rPr>
              <a:t>costs, non-JMG, </a:t>
            </a:r>
            <a:r>
              <a:rPr lang="en-CA" sz="2800" b="1" dirty="0" smtClean="0">
                <a:latin typeface="Arial" pitchFamily="34" charset="0"/>
                <a:cs typeface="Arial" pitchFamily="34" charset="0"/>
              </a:rPr>
              <a:t>associated with </a:t>
            </a:r>
            <a:r>
              <a:rPr lang="en-CA" sz="2800" b="1" dirty="0">
                <a:latin typeface="Arial" pitchFamily="34" charset="0"/>
                <a:cs typeface="Arial" pitchFamily="34" charset="0"/>
              </a:rPr>
              <a:t>a</a:t>
            </a:r>
            <a:r>
              <a:rPr lang="en-CA" sz="2800" b="1" dirty="0" smtClean="0">
                <a:latin typeface="Arial" pitchFamily="34" charset="0"/>
                <a:cs typeface="Arial" pitchFamily="34" charset="0"/>
              </a:rPr>
              <a:t> funeral</a:t>
            </a:r>
            <a:endParaRPr lang="en-CA" sz="2800" b="1" dirty="0" smtClean="0">
              <a:latin typeface="Arial" pitchFamily="34" charset="0"/>
              <a:cs typeface="Arial" pitchFamily="34" charset="0"/>
            </a:endParaRPr>
          </a:p>
        </p:txBody>
      </p:sp>
      <p:sp>
        <p:nvSpPr>
          <p:cNvPr id="5" name="TextBox 4"/>
          <p:cNvSpPr txBox="1"/>
          <p:nvPr/>
        </p:nvSpPr>
        <p:spPr>
          <a:xfrm>
            <a:off x="1331640" y="2348880"/>
            <a:ext cx="6696744" cy="2246769"/>
          </a:xfrm>
          <a:prstGeom prst="rect">
            <a:avLst/>
          </a:prstGeom>
          <a:noFill/>
        </p:spPr>
        <p:txBody>
          <a:bodyPr wrap="square" rtlCol="0">
            <a:spAutoFit/>
          </a:bodyPr>
          <a:lstStyle/>
          <a:p>
            <a:pPr marL="285750" indent="-285750">
              <a:buFont typeface="Wingdings" pitchFamily="2" charset="2"/>
              <a:buChar char="Ø"/>
            </a:pPr>
            <a:r>
              <a:rPr lang="en-CA" b="1" dirty="0" smtClean="0"/>
              <a:t>-</a:t>
            </a:r>
            <a:r>
              <a:rPr lang="en-CA" sz="2400" b="1" dirty="0" smtClean="0">
                <a:latin typeface="Arial" pitchFamily="34" charset="0"/>
                <a:cs typeface="Arial" pitchFamily="34" charset="0"/>
              </a:rPr>
              <a:t>Professional Funeral Director Services </a:t>
            </a:r>
          </a:p>
          <a:p>
            <a:pPr marL="342900" indent="-342900">
              <a:spcBef>
                <a:spcPts val="600"/>
              </a:spcBef>
              <a:buFont typeface="Wingdings" pitchFamily="2" charset="2"/>
              <a:buChar char="Ø"/>
            </a:pPr>
            <a:r>
              <a:rPr lang="en-CA" sz="2400" b="1" dirty="0" err="1" smtClean="0">
                <a:latin typeface="Arial" pitchFamily="34" charset="0"/>
                <a:cs typeface="Arial" pitchFamily="34" charset="0"/>
              </a:rPr>
              <a:t>Tahara</a:t>
            </a:r>
            <a:r>
              <a:rPr lang="en-CA" sz="2400" b="1" dirty="0" smtClean="0">
                <a:latin typeface="Arial" pitchFamily="34" charset="0"/>
                <a:cs typeface="Arial" pitchFamily="34" charset="0"/>
              </a:rPr>
              <a:t> (</a:t>
            </a:r>
            <a:r>
              <a:rPr lang="en-CA" sz="2400" b="1" dirty="0" err="1" smtClean="0">
                <a:latin typeface="Arial" pitchFamily="34" charset="0"/>
                <a:cs typeface="Arial" pitchFamily="34" charset="0"/>
              </a:rPr>
              <a:t>Chevra</a:t>
            </a:r>
            <a:r>
              <a:rPr lang="en-CA" sz="2400" b="1" dirty="0" smtClean="0">
                <a:latin typeface="Arial" pitchFamily="34" charset="0"/>
                <a:cs typeface="Arial" pitchFamily="34" charset="0"/>
              </a:rPr>
              <a:t> </a:t>
            </a:r>
            <a:r>
              <a:rPr lang="en-CA" sz="2400" b="1" dirty="0" err="1" smtClean="0">
                <a:latin typeface="Arial" pitchFamily="34" charset="0"/>
                <a:cs typeface="Arial" pitchFamily="34" charset="0"/>
              </a:rPr>
              <a:t>Kadisha</a:t>
            </a:r>
            <a:r>
              <a:rPr lang="en-CA" sz="2400" b="1" dirty="0" smtClean="0">
                <a:latin typeface="Arial" pitchFamily="34" charset="0"/>
                <a:cs typeface="Arial" pitchFamily="34" charset="0"/>
              </a:rPr>
              <a:t>)</a:t>
            </a:r>
          </a:p>
          <a:p>
            <a:pPr marL="342900" indent="-342900">
              <a:spcBef>
                <a:spcPts val="600"/>
              </a:spcBef>
              <a:buFont typeface="Wingdings" pitchFamily="2" charset="2"/>
              <a:buChar char="Ø"/>
            </a:pPr>
            <a:r>
              <a:rPr lang="en-CA" sz="2400" b="1" dirty="0" err="1" smtClean="0">
                <a:latin typeface="Arial" pitchFamily="34" charset="0"/>
                <a:cs typeface="Arial" pitchFamily="34" charset="0"/>
              </a:rPr>
              <a:t>Shomer</a:t>
            </a:r>
            <a:endParaRPr lang="en-CA" sz="2400" b="1" dirty="0" smtClean="0">
              <a:latin typeface="Arial" pitchFamily="34" charset="0"/>
              <a:cs typeface="Arial" pitchFamily="34" charset="0"/>
            </a:endParaRPr>
          </a:p>
          <a:p>
            <a:pPr marL="342900" indent="-342900">
              <a:spcBef>
                <a:spcPts val="600"/>
              </a:spcBef>
              <a:buFont typeface="Wingdings" pitchFamily="2" charset="2"/>
              <a:buChar char="Ø"/>
            </a:pPr>
            <a:r>
              <a:rPr lang="en-CA" sz="2400" b="1" dirty="0" smtClean="0">
                <a:latin typeface="Arial" pitchFamily="34" charset="0"/>
                <a:cs typeface="Arial" pitchFamily="34" charset="0"/>
              </a:rPr>
              <a:t>Synagogue Membership Fees</a:t>
            </a:r>
          </a:p>
          <a:p>
            <a:pPr marL="342900" indent="-342900">
              <a:spcBef>
                <a:spcPts val="600"/>
              </a:spcBef>
              <a:buFont typeface="Wingdings" pitchFamily="2" charset="2"/>
              <a:buChar char="Ø"/>
            </a:pPr>
            <a:r>
              <a:rPr lang="en-CA" sz="2400" b="1" dirty="0" smtClean="0">
                <a:latin typeface="Arial" pitchFamily="34" charset="0"/>
                <a:cs typeface="Arial" pitchFamily="34" charset="0"/>
              </a:rPr>
              <a:t>Clergy</a:t>
            </a:r>
            <a:endParaRPr lang="en-CA" sz="2400" dirty="0" smtClean="0">
              <a:latin typeface="Arial" pitchFamily="34" charset="0"/>
              <a:cs typeface="Arial" pitchFamily="34" charset="0"/>
            </a:endParaRPr>
          </a:p>
        </p:txBody>
      </p:sp>
      <p:sp>
        <p:nvSpPr>
          <p:cNvPr id="6" name="TextBox 5"/>
          <p:cNvSpPr txBox="1"/>
          <p:nvPr/>
        </p:nvSpPr>
        <p:spPr>
          <a:xfrm>
            <a:off x="899592" y="4725144"/>
            <a:ext cx="7416824" cy="1354217"/>
          </a:xfrm>
          <a:prstGeom prst="rect">
            <a:avLst/>
          </a:prstGeom>
          <a:noFill/>
        </p:spPr>
        <p:txBody>
          <a:bodyPr wrap="square" rtlCol="0">
            <a:spAutoFit/>
          </a:bodyPr>
          <a:lstStyle/>
          <a:p>
            <a:pPr algn="ctr"/>
            <a:r>
              <a:rPr lang="en-CA" sz="2400" dirty="0" smtClean="0">
                <a:latin typeface="Arial" pitchFamily="34" charset="0"/>
                <a:cs typeface="Arial" pitchFamily="34" charset="0"/>
              </a:rPr>
              <a:t>Additional sections will be added to </a:t>
            </a:r>
            <a:r>
              <a:rPr lang="en-CA" sz="2400" dirty="0" smtClean="0">
                <a:latin typeface="Arial" pitchFamily="34" charset="0"/>
                <a:cs typeface="Arial" pitchFamily="34" charset="0"/>
              </a:rPr>
              <a:t>our website </a:t>
            </a:r>
            <a:r>
              <a:rPr lang="en-CA" sz="2400" dirty="0" smtClean="0">
                <a:latin typeface="Arial" pitchFamily="34" charset="0"/>
                <a:cs typeface="Arial" pitchFamily="34" charset="0"/>
              </a:rPr>
              <a:t>to provide </a:t>
            </a:r>
            <a:r>
              <a:rPr lang="en-CA" sz="2400" dirty="0" smtClean="0">
                <a:latin typeface="Arial" pitchFamily="34" charset="0"/>
                <a:cs typeface="Arial" pitchFamily="34" charset="0"/>
              </a:rPr>
              <a:t>more information on these </a:t>
            </a:r>
            <a:r>
              <a:rPr lang="en-CA" sz="2400" dirty="0" smtClean="0">
                <a:latin typeface="Arial" pitchFamily="34" charset="0"/>
                <a:cs typeface="Arial" pitchFamily="34" charset="0"/>
              </a:rPr>
              <a:t>charges</a:t>
            </a:r>
            <a:endParaRPr lang="en-CA" sz="2400" dirty="0" smtClean="0">
              <a:latin typeface="Arial" pitchFamily="34" charset="0"/>
              <a:cs typeface="Arial" pitchFamily="34" charset="0"/>
            </a:endParaRPr>
          </a:p>
          <a:p>
            <a:pPr algn="ctr">
              <a:spcBef>
                <a:spcPts val="1200"/>
              </a:spcBef>
            </a:pPr>
            <a:r>
              <a:rPr lang="en-CA" sz="2400" b="1" dirty="0" smtClean="0">
                <a:solidFill>
                  <a:srgbClr val="0070C0"/>
                </a:solidFill>
                <a:latin typeface="Arial" pitchFamily="34" charset="0"/>
                <a:cs typeface="Arial" pitchFamily="34" charset="0"/>
              </a:rPr>
              <a:t>www.jewishmemorialgardens.org</a:t>
            </a:r>
            <a:endParaRPr lang="en-CA"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27784" y="3244334"/>
            <a:ext cx="3929281" cy="646331"/>
          </a:xfrm>
          <a:prstGeom prst="rect">
            <a:avLst/>
          </a:prstGeom>
        </p:spPr>
        <p:txBody>
          <a:bodyPr wrap="none">
            <a:spAutoFit/>
          </a:bodyPr>
          <a:lstStyle/>
          <a:p>
            <a:r>
              <a:rPr lang="en-CA" sz="3600" dirty="0">
                <a:latin typeface="Arial" pitchFamily="34" charset="0"/>
                <a:cs typeface="Arial" pitchFamily="34" charset="0"/>
              </a:rPr>
              <a:t>QUESTIONS</a:t>
            </a:r>
            <a:r>
              <a:rPr lang="en-CA" sz="3600" dirty="0" smtClean="0">
                <a:latin typeface="Arial" pitchFamily="34" charset="0"/>
                <a:cs typeface="Arial" pitchFamily="34" charset="0"/>
              </a:rPr>
              <a:t>? ? ?</a:t>
            </a:r>
            <a:endParaRPr lang="en-CA" sz="3600" dirty="0">
              <a:latin typeface="Arial" pitchFamily="34" charset="0"/>
              <a:cs typeface="Arial" pitchFamily="34" charset="0"/>
            </a:endParaRPr>
          </a:p>
        </p:txBody>
      </p:sp>
    </p:spTree>
    <p:extLst>
      <p:ext uri="{BB962C8B-B14F-4D97-AF65-F5344CB8AC3E}">
        <p14:creationId xmlns:p14="http://schemas.microsoft.com/office/powerpoint/2010/main" val="1036397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1655797"/>
            <a:ext cx="8352928" cy="4293483"/>
          </a:xfrm>
          <a:prstGeom prst="rect">
            <a:avLst/>
          </a:prstGeom>
          <a:noFill/>
        </p:spPr>
        <p:txBody>
          <a:bodyPr wrap="square" rtlCol="0">
            <a:spAutoFit/>
          </a:bodyPr>
          <a:lstStyle/>
          <a:p>
            <a:r>
              <a:rPr lang="en-CA" sz="2700" dirty="0" smtClean="0">
                <a:latin typeface="Arial" pitchFamily="34" charset="0"/>
                <a:cs typeface="Arial" pitchFamily="34" charset="0"/>
              </a:rPr>
              <a:t>In March, 1892, members of Agudath </a:t>
            </a:r>
            <a:r>
              <a:rPr lang="en-CA" sz="2700" dirty="0" err="1" smtClean="0">
                <a:latin typeface="Arial" pitchFamily="34" charset="0"/>
                <a:cs typeface="Arial" pitchFamily="34" charset="0"/>
              </a:rPr>
              <a:t>Jeshurun</a:t>
            </a:r>
            <a:r>
              <a:rPr lang="en-CA" sz="2700" dirty="0" smtClean="0">
                <a:latin typeface="Arial" pitchFamily="34" charset="0"/>
                <a:cs typeface="Arial" pitchFamily="34" charset="0"/>
              </a:rPr>
              <a:t> Congregation established a burial ground for the Ottawa Jewish Community.</a:t>
            </a:r>
          </a:p>
          <a:p>
            <a:pPr>
              <a:spcBef>
                <a:spcPts val="1200"/>
              </a:spcBef>
            </a:pPr>
            <a:r>
              <a:rPr lang="en-CA" sz="2700" dirty="0" smtClean="0">
                <a:latin typeface="Arial" pitchFamily="34" charset="0"/>
                <a:cs typeface="Arial" pitchFamily="34" charset="0"/>
              </a:rPr>
              <a:t>This eliminated the need to send Jewish bodies to Montreal for burial.</a:t>
            </a:r>
          </a:p>
          <a:p>
            <a:pPr>
              <a:spcBef>
                <a:spcPts val="1200"/>
              </a:spcBef>
            </a:pPr>
            <a:r>
              <a:rPr lang="en-CA" sz="2700" dirty="0" smtClean="0">
                <a:latin typeface="Arial" pitchFamily="34" charset="0"/>
                <a:cs typeface="Arial" pitchFamily="34" charset="0"/>
              </a:rPr>
              <a:t>John Dover purchased one acre of land on what was then called Metcalfe Road. Today, 120 years ago later, the road is named Highway 31 (Bank Street).</a:t>
            </a:r>
          </a:p>
          <a:p>
            <a:pPr>
              <a:spcBef>
                <a:spcPts val="1200"/>
              </a:spcBef>
            </a:pPr>
            <a:r>
              <a:rPr lang="en-CA" sz="2700" dirty="0" smtClean="0">
                <a:latin typeface="Arial" pitchFamily="34" charset="0"/>
                <a:cs typeface="Arial" pitchFamily="34" charset="0"/>
              </a:rPr>
              <a:t>The </a:t>
            </a:r>
            <a:r>
              <a:rPr lang="en-CA" sz="2700" dirty="0">
                <a:latin typeface="Arial" pitchFamily="34" charset="0"/>
                <a:cs typeface="Arial" pitchFamily="34" charset="0"/>
              </a:rPr>
              <a:t>area was known as the Ottawa Jewish Cemetery.</a:t>
            </a:r>
            <a:endParaRPr lang="en-CA" sz="2700" dirty="0" smtClean="0">
              <a:latin typeface="Arial" pitchFamily="34" charset="0"/>
              <a:cs typeface="Arial" pitchFamily="34" charset="0"/>
            </a:endParaRPr>
          </a:p>
        </p:txBody>
      </p:sp>
    </p:spTree>
    <p:extLst>
      <p:ext uri="{BB962C8B-B14F-4D97-AF65-F5344CB8AC3E}">
        <p14:creationId xmlns:p14="http://schemas.microsoft.com/office/powerpoint/2010/main" val="12589769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2276872"/>
            <a:ext cx="7398953" cy="3970318"/>
          </a:xfrm>
          <a:prstGeom prst="rect">
            <a:avLst/>
          </a:prstGeom>
          <a:noFill/>
        </p:spPr>
        <p:txBody>
          <a:bodyPr wrap="square" rtlCol="0">
            <a:spAutoFit/>
          </a:bodyPr>
          <a:lstStyle/>
          <a:p>
            <a:pPr marL="457200" indent="-457200">
              <a:buFont typeface="Wingdings" pitchFamily="2" charset="2"/>
              <a:buChar char="Ø"/>
            </a:pPr>
            <a:r>
              <a:rPr lang="en-CA" sz="2800" dirty="0" smtClean="0">
                <a:latin typeface="Arial" pitchFamily="34" charset="0"/>
                <a:cs typeface="Arial" pitchFamily="34" charset="0"/>
              </a:rPr>
              <a:t>1907 – Congregation Agudath </a:t>
            </a:r>
            <a:r>
              <a:rPr lang="en-CA" sz="2800" dirty="0" err="1" smtClean="0">
                <a:latin typeface="Arial" pitchFamily="34" charset="0"/>
                <a:cs typeface="Arial" pitchFamily="34" charset="0"/>
              </a:rPr>
              <a:t>Achim</a:t>
            </a:r>
            <a:endParaRPr lang="en-CA" sz="2800" dirty="0">
              <a:latin typeface="Arial" pitchFamily="34" charset="0"/>
              <a:cs typeface="Arial" pitchFamily="34" charset="0"/>
            </a:endParaRPr>
          </a:p>
          <a:p>
            <a:pPr marL="457200" indent="-457200">
              <a:buFont typeface="Wingdings" pitchFamily="2" charset="2"/>
              <a:buChar char="Ø"/>
            </a:pPr>
            <a:r>
              <a:rPr lang="en-CA" sz="2800" dirty="0" smtClean="0">
                <a:latin typeface="Arial" pitchFamily="34" charset="0"/>
                <a:cs typeface="Arial" pitchFamily="34" charset="0"/>
              </a:rPr>
              <a:t>1913 – Congregation Machzikei Hadas</a:t>
            </a:r>
          </a:p>
          <a:p>
            <a:pPr marL="457200" indent="-457200">
              <a:buFont typeface="Wingdings" pitchFamily="2" charset="2"/>
              <a:buChar char="Ø"/>
            </a:pPr>
            <a:r>
              <a:rPr lang="en-CA" sz="2800" dirty="0" smtClean="0">
                <a:latin typeface="Arial" pitchFamily="34" charset="0"/>
                <a:cs typeface="Arial" pitchFamily="34" charset="0"/>
              </a:rPr>
              <a:t>1928 – B’nai Jacob Congregation</a:t>
            </a:r>
          </a:p>
          <a:p>
            <a:pPr marL="457200" indent="-457200">
              <a:buFont typeface="Wingdings" pitchFamily="2" charset="2"/>
              <a:buChar char="Ø"/>
            </a:pPr>
            <a:r>
              <a:rPr lang="en-CA" sz="2800" dirty="0" smtClean="0">
                <a:latin typeface="Arial" pitchFamily="34" charset="0"/>
                <a:cs typeface="Arial" pitchFamily="34" charset="0"/>
              </a:rPr>
              <a:t>1940 – Agudath </a:t>
            </a:r>
            <a:r>
              <a:rPr lang="en-CA" sz="2800" dirty="0" err="1" smtClean="0">
                <a:latin typeface="Arial" pitchFamily="34" charset="0"/>
                <a:cs typeface="Arial" pitchFamily="34" charset="0"/>
              </a:rPr>
              <a:t>Achim</a:t>
            </a:r>
            <a:r>
              <a:rPr lang="en-CA" sz="2800" dirty="0" smtClean="0">
                <a:latin typeface="Arial" pitchFamily="34" charset="0"/>
                <a:cs typeface="Arial" pitchFamily="34" charset="0"/>
              </a:rPr>
              <a:t> acquires more land </a:t>
            </a:r>
          </a:p>
          <a:p>
            <a:pPr marL="457200" indent="-457200">
              <a:buFont typeface="Wingdings" pitchFamily="2" charset="2"/>
              <a:buChar char="Ø"/>
            </a:pPr>
            <a:r>
              <a:rPr lang="en-CA" sz="2800" dirty="0" smtClean="0">
                <a:latin typeface="Arial" pitchFamily="34" charset="0"/>
                <a:cs typeface="Arial" pitchFamily="34" charset="0"/>
              </a:rPr>
              <a:t>1941 – Agudath Israel joins the group</a:t>
            </a:r>
            <a:br>
              <a:rPr lang="en-CA" sz="2800" dirty="0" smtClean="0">
                <a:latin typeface="Arial" pitchFamily="34" charset="0"/>
                <a:cs typeface="Arial" pitchFamily="34" charset="0"/>
              </a:rPr>
            </a:br>
            <a:r>
              <a:rPr lang="en-CA" sz="2800" dirty="0" smtClean="0">
                <a:latin typeface="Arial" pitchFamily="34" charset="0"/>
                <a:cs typeface="Arial" pitchFamily="34" charset="0"/>
              </a:rPr>
              <a:t>            and purchases property</a:t>
            </a:r>
          </a:p>
          <a:p>
            <a:pPr marL="457200" indent="-457200">
              <a:buFont typeface="Wingdings" pitchFamily="2" charset="2"/>
              <a:buChar char="Ø"/>
            </a:pPr>
            <a:r>
              <a:rPr lang="en-CA" sz="2800" dirty="0" smtClean="0">
                <a:latin typeface="Arial" pitchFamily="34" charset="0"/>
                <a:cs typeface="Arial" pitchFamily="34" charset="0"/>
              </a:rPr>
              <a:t>1943-1950  - Three more transactions by</a:t>
            </a:r>
            <a:br>
              <a:rPr lang="en-CA" sz="2800" dirty="0" smtClean="0">
                <a:latin typeface="Arial" pitchFamily="34" charset="0"/>
                <a:cs typeface="Arial" pitchFamily="34" charset="0"/>
              </a:rPr>
            </a:br>
            <a:r>
              <a:rPr lang="en-CA" sz="2800" dirty="0" smtClean="0">
                <a:latin typeface="Arial" pitchFamily="34" charset="0"/>
                <a:cs typeface="Arial" pitchFamily="34" charset="0"/>
              </a:rPr>
              <a:t>            the existing synagogues brings the</a:t>
            </a:r>
            <a:br>
              <a:rPr lang="en-CA" sz="2800" dirty="0" smtClean="0">
                <a:latin typeface="Arial" pitchFamily="34" charset="0"/>
                <a:cs typeface="Arial" pitchFamily="34" charset="0"/>
              </a:rPr>
            </a:br>
            <a:r>
              <a:rPr lang="en-CA" sz="2800" dirty="0" smtClean="0">
                <a:latin typeface="Arial" pitchFamily="34" charset="0"/>
                <a:cs typeface="Arial" pitchFamily="34" charset="0"/>
              </a:rPr>
              <a:t>            total to todays fourteen acres.</a:t>
            </a:r>
          </a:p>
        </p:txBody>
      </p:sp>
      <p:sp>
        <p:nvSpPr>
          <p:cNvPr id="3" name="Rectangle 2"/>
          <p:cNvSpPr/>
          <p:nvPr/>
        </p:nvSpPr>
        <p:spPr>
          <a:xfrm>
            <a:off x="971600" y="1340768"/>
            <a:ext cx="7416824" cy="954107"/>
          </a:xfrm>
          <a:prstGeom prst="rect">
            <a:avLst/>
          </a:prstGeom>
        </p:spPr>
        <p:txBody>
          <a:bodyPr wrap="square">
            <a:spAutoFit/>
          </a:bodyPr>
          <a:lstStyle/>
          <a:p>
            <a:r>
              <a:rPr lang="en-CA" sz="2800" dirty="0" smtClean="0">
                <a:latin typeface="Arial" pitchFamily="34" charset="0"/>
                <a:cs typeface="Arial" pitchFamily="34" charset="0"/>
              </a:rPr>
              <a:t>Dates of entry of additional synagogues and land purchase and expansion</a:t>
            </a:r>
            <a:endParaRPr lang="en-CA" sz="2800" dirty="0">
              <a:latin typeface="Arial" pitchFamily="34" charset="0"/>
              <a:cs typeface="Arial" pitchFamily="34" charset="0"/>
            </a:endParaRPr>
          </a:p>
        </p:txBody>
      </p:sp>
    </p:spTree>
    <p:extLst>
      <p:ext uri="{BB962C8B-B14F-4D97-AF65-F5344CB8AC3E}">
        <p14:creationId xmlns:p14="http://schemas.microsoft.com/office/powerpoint/2010/main" val="26727291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971600" y="1489938"/>
            <a:ext cx="7344816" cy="4590510"/>
          </a:xfrm>
          <a:prstGeom prst="rect">
            <a:avLst/>
          </a:prstGeom>
          <a:noFill/>
          <a:ln w="9525">
            <a:noFill/>
            <a:miter lim="800000"/>
            <a:headEnd/>
            <a:tailEnd/>
          </a:ln>
        </p:spPr>
      </p:pic>
    </p:spTree>
    <p:extLst>
      <p:ext uri="{BB962C8B-B14F-4D97-AF65-F5344CB8AC3E}">
        <p14:creationId xmlns:p14="http://schemas.microsoft.com/office/powerpoint/2010/main" val="30025132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1916832"/>
            <a:ext cx="7704856" cy="4001095"/>
          </a:xfrm>
          <a:prstGeom prst="rect">
            <a:avLst/>
          </a:prstGeom>
          <a:noFill/>
        </p:spPr>
        <p:txBody>
          <a:bodyPr wrap="square" rtlCol="0">
            <a:spAutoFit/>
          </a:bodyPr>
          <a:lstStyle/>
          <a:p>
            <a:r>
              <a:rPr lang="en-CA" sz="2800" dirty="0" smtClean="0">
                <a:latin typeface="Arial" pitchFamily="34" charset="0"/>
                <a:cs typeface="Arial" pitchFamily="34" charset="0"/>
              </a:rPr>
              <a:t>Over the years, synagogues merged.</a:t>
            </a:r>
          </a:p>
          <a:p>
            <a:r>
              <a:rPr lang="en-CA" sz="2800" dirty="0" smtClean="0">
                <a:latin typeface="Arial" pitchFamily="34" charset="0"/>
                <a:cs typeface="Arial" pitchFamily="34" charset="0"/>
              </a:rPr>
              <a:t>Today Bank Street serves the members of the following congregations:</a:t>
            </a:r>
          </a:p>
          <a:p>
            <a:pPr marL="2286000" lvl="4" indent="-457200">
              <a:spcBef>
                <a:spcPts val="1200"/>
              </a:spcBef>
              <a:buFont typeface="Wingdings" pitchFamily="2" charset="2"/>
              <a:buChar char="Ø"/>
            </a:pPr>
            <a:r>
              <a:rPr lang="en-CA" sz="2800" dirty="0" smtClean="0">
                <a:latin typeface="Arial" pitchFamily="34" charset="0"/>
                <a:cs typeface="Arial" pitchFamily="34" charset="0"/>
              </a:rPr>
              <a:t>Beth Shalom</a:t>
            </a:r>
          </a:p>
          <a:p>
            <a:pPr marL="2286000" lvl="4" indent="-457200">
              <a:spcBef>
                <a:spcPts val="1200"/>
              </a:spcBef>
              <a:buFont typeface="Wingdings" pitchFamily="2" charset="2"/>
              <a:buChar char="Ø"/>
            </a:pPr>
            <a:r>
              <a:rPr lang="en-CA" sz="2800" dirty="0" err="1" smtClean="0">
                <a:latin typeface="Arial" pitchFamily="34" charset="0"/>
                <a:cs typeface="Arial" pitchFamily="34" charset="0"/>
              </a:rPr>
              <a:t>Machzikei</a:t>
            </a:r>
            <a:r>
              <a:rPr lang="en-CA" sz="2800" dirty="0" smtClean="0">
                <a:latin typeface="Arial" pitchFamily="34" charset="0"/>
                <a:cs typeface="Arial" pitchFamily="34" charset="0"/>
              </a:rPr>
              <a:t> </a:t>
            </a:r>
            <a:r>
              <a:rPr lang="en-CA" sz="2800" dirty="0" err="1" smtClean="0">
                <a:latin typeface="Arial" pitchFamily="34" charset="0"/>
                <a:cs typeface="Arial" pitchFamily="34" charset="0"/>
              </a:rPr>
              <a:t>Hadas</a:t>
            </a:r>
            <a:endParaRPr lang="en-CA" sz="2800" dirty="0" smtClean="0">
              <a:latin typeface="Arial" pitchFamily="34" charset="0"/>
              <a:cs typeface="Arial" pitchFamily="34" charset="0"/>
            </a:endParaRPr>
          </a:p>
          <a:p>
            <a:pPr marL="2286000" lvl="4" indent="-457200">
              <a:spcBef>
                <a:spcPts val="1200"/>
              </a:spcBef>
              <a:buFont typeface="Wingdings" pitchFamily="2" charset="2"/>
              <a:buChar char="Ø"/>
            </a:pPr>
            <a:r>
              <a:rPr lang="en-CA" sz="2800" dirty="0" err="1" smtClean="0">
                <a:latin typeface="Arial" pitchFamily="34" charset="0"/>
                <a:cs typeface="Arial" pitchFamily="34" charset="0"/>
              </a:rPr>
              <a:t>Agudath</a:t>
            </a:r>
            <a:r>
              <a:rPr lang="en-CA" sz="2800" dirty="0" smtClean="0">
                <a:latin typeface="Arial" pitchFamily="34" charset="0"/>
                <a:cs typeface="Arial" pitchFamily="34" charset="0"/>
              </a:rPr>
              <a:t> Israel</a:t>
            </a:r>
          </a:p>
          <a:p>
            <a:pPr marL="2286000" lvl="4" indent="-457200">
              <a:spcBef>
                <a:spcPts val="1200"/>
              </a:spcBef>
              <a:buFont typeface="Wingdings" pitchFamily="2" charset="2"/>
              <a:buChar char="Ø"/>
            </a:pPr>
            <a:r>
              <a:rPr lang="en-CA" sz="2800" dirty="0" err="1" smtClean="0">
                <a:latin typeface="Arial" pitchFamily="34" charset="0"/>
                <a:cs typeface="Arial" pitchFamily="34" charset="0"/>
              </a:rPr>
              <a:t>Beit</a:t>
            </a:r>
            <a:r>
              <a:rPr lang="en-CA" sz="2800" dirty="0" smtClean="0">
                <a:latin typeface="Arial" pitchFamily="34" charset="0"/>
                <a:cs typeface="Arial" pitchFamily="34" charset="0"/>
              </a:rPr>
              <a:t> </a:t>
            </a:r>
            <a:r>
              <a:rPr lang="en-CA" sz="2800" dirty="0" err="1" smtClean="0">
                <a:latin typeface="Arial" pitchFamily="34" charset="0"/>
                <a:cs typeface="Arial" pitchFamily="34" charset="0"/>
              </a:rPr>
              <a:t>Tikvah</a:t>
            </a:r>
            <a:endParaRPr lang="en-CA" sz="2800" dirty="0" smtClean="0">
              <a:latin typeface="Arial" pitchFamily="34" charset="0"/>
              <a:cs typeface="Arial" pitchFamily="34" charset="0"/>
            </a:endParaRPr>
          </a:p>
          <a:p>
            <a:pPr algn="ctr"/>
            <a:endParaRPr lang="en-CA" dirty="0"/>
          </a:p>
        </p:txBody>
      </p:sp>
    </p:spTree>
    <p:extLst>
      <p:ext uri="{BB962C8B-B14F-4D97-AF65-F5344CB8AC3E}">
        <p14:creationId xmlns:p14="http://schemas.microsoft.com/office/powerpoint/2010/main" val="6306906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9572" y="1844824"/>
            <a:ext cx="7992888" cy="4278094"/>
          </a:xfrm>
          <a:prstGeom prst="rect">
            <a:avLst/>
          </a:prstGeom>
          <a:noFill/>
        </p:spPr>
        <p:txBody>
          <a:bodyPr wrap="square" rtlCol="0">
            <a:spAutoFit/>
          </a:bodyPr>
          <a:lstStyle/>
          <a:p>
            <a:r>
              <a:rPr lang="en-CA" sz="2800" dirty="0" smtClean="0">
                <a:latin typeface="Arial" pitchFamily="34" charset="0"/>
                <a:cs typeface="Arial" pitchFamily="34" charset="0"/>
              </a:rPr>
              <a:t>In 1976, property was purchased on </a:t>
            </a:r>
            <a:r>
              <a:rPr lang="en-CA" sz="2800" dirty="0" err="1" smtClean="0">
                <a:latin typeface="Arial" pitchFamily="34" charset="0"/>
                <a:cs typeface="Arial" pitchFamily="34" charset="0"/>
              </a:rPr>
              <a:t>Herberts</a:t>
            </a:r>
            <a:r>
              <a:rPr lang="en-CA" sz="2800" dirty="0" smtClean="0">
                <a:latin typeface="Arial" pitchFamily="34" charset="0"/>
                <a:cs typeface="Arial" pitchFamily="34" charset="0"/>
              </a:rPr>
              <a:t> Corners Road in Osgoode</a:t>
            </a:r>
            <a:r>
              <a:rPr lang="en-CA" sz="2800" dirty="0">
                <a:latin typeface="Arial" pitchFamily="34" charset="0"/>
                <a:cs typeface="Arial" pitchFamily="34" charset="0"/>
              </a:rPr>
              <a:t>, to allow for the future needs of the </a:t>
            </a:r>
            <a:r>
              <a:rPr lang="en-CA" sz="2800" dirty="0" smtClean="0">
                <a:latin typeface="Arial" pitchFamily="34" charset="0"/>
                <a:cs typeface="Arial" pitchFamily="34" charset="0"/>
              </a:rPr>
              <a:t>Ottawa </a:t>
            </a:r>
            <a:r>
              <a:rPr lang="en-CA" sz="2800" dirty="0">
                <a:latin typeface="Arial" pitchFamily="34" charset="0"/>
                <a:cs typeface="Arial" pitchFamily="34" charset="0"/>
              </a:rPr>
              <a:t>Jewish Community.</a:t>
            </a:r>
          </a:p>
          <a:p>
            <a:pPr>
              <a:spcBef>
                <a:spcPts val="1200"/>
              </a:spcBef>
            </a:pPr>
            <a:r>
              <a:rPr lang="en-CA" sz="2800" dirty="0" smtClean="0">
                <a:latin typeface="Arial" pitchFamily="34" charset="0"/>
                <a:cs typeface="Arial" pitchFamily="34" charset="0"/>
              </a:rPr>
              <a:t>This </a:t>
            </a:r>
            <a:r>
              <a:rPr lang="en-CA" sz="2800" dirty="0">
                <a:latin typeface="Arial" pitchFamily="34" charset="0"/>
                <a:cs typeface="Arial" pitchFamily="34" charset="0"/>
              </a:rPr>
              <a:t>new cemetery was named Jewish Memorial Gardens</a:t>
            </a:r>
          </a:p>
          <a:p>
            <a:pPr>
              <a:spcBef>
                <a:spcPts val="1200"/>
              </a:spcBef>
            </a:pPr>
            <a:r>
              <a:rPr lang="en-CA" sz="2800" dirty="0" smtClean="0">
                <a:latin typeface="Arial" pitchFamily="34" charset="0"/>
                <a:cs typeface="Arial" pitchFamily="34" charset="0"/>
              </a:rPr>
              <a:t>Since </a:t>
            </a:r>
            <a:r>
              <a:rPr lang="en-CA" sz="2800" dirty="0">
                <a:latin typeface="Arial" pitchFamily="34" charset="0"/>
                <a:cs typeface="Arial" pitchFamily="34" charset="0"/>
              </a:rPr>
              <a:t>1976, the Osgoode location has </a:t>
            </a:r>
            <a:r>
              <a:rPr lang="en-CA" sz="2800" dirty="0" smtClean="0">
                <a:latin typeface="Arial" pitchFamily="34" charset="0"/>
                <a:cs typeface="Arial" pitchFamily="34" charset="0"/>
              </a:rPr>
              <a:t>been available to all of the congregations.  To date, it is used by Agudath Israel, Temple Israel </a:t>
            </a:r>
            <a:r>
              <a:rPr lang="en-CA" sz="2800" smtClean="0">
                <a:latin typeface="Arial" pitchFamily="34" charset="0"/>
                <a:cs typeface="Arial" pitchFamily="34" charset="0"/>
              </a:rPr>
              <a:t>and Young </a:t>
            </a:r>
            <a:r>
              <a:rPr lang="en-CA" sz="2800" dirty="0" smtClean="0">
                <a:latin typeface="Arial" pitchFamily="34" charset="0"/>
                <a:cs typeface="Arial" pitchFamily="34" charset="0"/>
              </a:rPr>
              <a:t>Israel. </a:t>
            </a:r>
            <a:endParaRPr lang="en-CA" sz="2800" dirty="0">
              <a:latin typeface="Arial" pitchFamily="34" charset="0"/>
              <a:cs typeface="Arial" pitchFamily="34" charset="0"/>
            </a:endParaRPr>
          </a:p>
        </p:txBody>
      </p:sp>
    </p:spTree>
    <p:extLst>
      <p:ext uri="{BB962C8B-B14F-4D97-AF65-F5344CB8AC3E}">
        <p14:creationId xmlns:p14="http://schemas.microsoft.com/office/powerpoint/2010/main" val="34362960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4-450-017"/>
          <p:cNvPicPr>
            <a:picLocks noChangeAspect="1" noChangeArrowheads="1"/>
          </p:cNvPicPr>
          <p:nvPr/>
        </p:nvPicPr>
        <p:blipFill>
          <a:blip r:embed="rId2" cstate="print"/>
          <a:srcRect/>
          <a:stretch>
            <a:fillRect/>
          </a:stretch>
        </p:blipFill>
        <p:spPr bwMode="auto">
          <a:xfrm>
            <a:off x="1331640" y="1319390"/>
            <a:ext cx="6480720" cy="4917922"/>
          </a:xfrm>
          <a:prstGeom prst="rect">
            <a:avLst/>
          </a:prstGeom>
          <a:noFill/>
          <a:ln w="9525">
            <a:noFill/>
            <a:miter lim="800000"/>
            <a:headEnd/>
            <a:tailEnd/>
          </a:ln>
        </p:spPr>
      </p:pic>
    </p:spTree>
    <p:extLst>
      <p:ext uri="{BB962C8B-B14F-4D97-AF65-F5344CB8AC3E}">
        <p14:creationId xmlns:p14="http://schemas.microsoft.com/office/powerpoint/2010/main" val="10250313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600" y="1772816"/>
            <a:ext cx="7416824" cy="2677656"/>
          </a:xfrm>
          <a:prstGeom prst="rect">
            <a:avLst/>
          </a:prstGeom>
        </p:spPr>
        <p:txBody>
          <a:bodyPr wrap="square">
            <a:spAutoFit/>
          </a:bodyPr>
          <a:lstStyle/>
          <a:p>
            <a:r>
              <a:rPr lang="en-CA" sz="2800" dirty="0" smtClean="0">
                <a:latin typeface="Arial" pitchFamily="34" charset="0"/>
                <a:cs typeface="Arial" pitchFamily="34" charset="0"/>
              </a:rPr>
              <a:t>From </a:t>
            </a:r>
            <a:r>
              <a:rPr lang="en-CA" sz="2800" dirty="0">
                <a:latin typeface="Arial" pitchFamily="34" charset="0"/>
                <a:cs typeface="Arial" pitchFamily="34" charset="0"/>
              </a:rPr>
              <a:t>1892 until 2008, the individual synagogues controlled the sale </a:t>
            </a:r>
          </a:p>
          <a:p>
            <a:r>
              <a:rPr lang="en-CA" sz="2800" dirty="0">
                <a:latin typeface="Arial" pitchFamily="34" charset="0"/>
                <a:cs typeface="Arial" pitchFamily="34" charset="0"/>
              </a:rPr>
              <a:t>of interment rights to their members.  </a:t>
            </a:r>
          </a:p>
          <a:p>
            <a:endParaRPr lang="en-CA" sz="2800" dirty="0">
              <a:latin typeface="Arial" pitchFamily="34" charset="0"/>
              <a:cs typeface="Arial" pitchFamily="34" charset="0"/>
            </a:endParaRPr>
          </a:p>
          <a:p>
            <a:r>
              <a:rPr lang="en-CA" sz="2800" dirty="0">
                <a:latin typeface="Arial" pitchFamily="34" charset="0"/>
                <a:cs typeface="Arial" pitchFamily="34" charset="0"/>
              </a:rPr>
              <a:t>A cemetery committee existed to administer the maintenance of the two </a:t>
            </a:r>
            <a:r>
              <a:rPr lang="en-CA" sz="2800" dirty="0" smtClean="0">
                <a:latin typeface="Arial" pitchFamily="34" charset="0"/>
                <a:cs typeface="Arial" pitchFamily="34" charset="0"/>
              </a:rPr>
              <a:t>cemeteries.</a:t>
            </a:r>
            <a:endParaRPr lang="en-CA" sz="2800" dirty="0">
              <a:latin typeface="Arial" pitchFamily="34" charset="0"/>
              <a:cs typeface="Arial" pitchFamily="34" charset="0"/>
            </a:endParaRPr>
          </a:p>
        </p:txBody>
      </p:sp>
    </p:spTree>
    <p:extLst>
      <p:ext uri="{BB962C8B-B14F-4D97-AF65-F5344CB8AC3E}">
        <p14:creationId xmlns:p14="http://schemas.microsoft.com/office/powerpoint/2010/main" val="28988051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439</TotalTime>
  <Words>948</Words>
  <Application>Microsoft Office PowerPoint</Application>
  <PresentationFormat>On-screen Show (4:3)</PresentationFormat>
  <Paragraphs>117</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GERALD</dc:creator>
  <cp:lastModifiedBy>GERALD</cp:lastModifiedBy>
  <cp:revision>47</cp:revision>
  <dcterms:created xsi:type="dcterms:W3CDTF">2012-09-24T13:06:36Z</dcterms:created>
  <dcterms:modified xsi:type="dcterms:W3CDTF">2012-10-12T20:10:39Z</dcterms:modified>
</cp:coreProperties>
</file>